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476" r:id="rId5"/>
    <p:sldId id="508" r:id="rId6"/>
    <p:sldId id="315" r:id="rId7"/>
    <p:sldId id="509" r:id="rId8"/>
    <p:sldId id="510" r:id="rId9"/>
    <p:sldId id="511" r:id="rId10"/>
    <p:sldId id="512" r:id="rId11"/>
    <p:sldId id="513" r:id="rId12"/>
    <p:sldId id="272" r:id="rId13"/>
    <p:sldId id="275" r:id="rId14"/>
    <p:sldId id="293" r:id="rId15"/>
    <p:sldId id="289" r:id="rId16"/>
    <p:sldId id="303" r:id="rId17"/>
    <p:sldId id="516" r:id="rId18"/>
    <p:sldId id="283" r:id="rId19"/>
    <p:sldId id="312" r:id="rId20"/>
    <p:sldId id="316" r:id="rId21"/>
    <p:sldId id="478" r:id="rId22"/>
    <p:sldId id="514" r:id="rId23"/>
    <p:sldId id="527" r:id="rId24"/>
    <p:sldId id="287" r:id="rId25"/>
    <p:sldId id="515" r:id="rId26"/>
    <p:sldId id="517" r:id="rId27"/>
    <p:sldId id="518" r:id="rId28"/>
    <p:sldId id="519" r:id="rId29"/>
    <p:sldId id="521" r:id="rId30"/>
    <p:sldId id="520" r:id="rId31"/>
    <p:sldId id="523" r:id="rId32"/>
    <p:sldId id="522" r:id="rId33"/>
    <p:sldId id="524" r:id="rId34"/>
    <p:sldId id="525" r:id="rId35"/>
    <p:sldId id="528" r:id="rId36"/>
    <p:sldId id="526" r:id="rId37"/>
    <p:sldId id="529"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7C2"/>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95"/>
    <p:restoredTop sz="79388"/>
  </p:normalViewPr>
  <p:slideViewPr>
    <p:cSldViewPr snapToGrid="0">
      <p:cViewPr>
        <p:scale>
          <a:sx n="90" d="100"/>
          <a:sy n="90" d="100"/>
        </p:scale>
        <p:origin x="608" y="408"/>
      </p:cViewPr>
      <p:guideLst>
        <p:guide orient="horz" pos="1872"/>
        <p:guide pos="3840"/>
      </p:guideLst>
    </p:cSldViewPr>
  </p:slideViewPr>
  <p:notesTextViewPr>
    <p:cViewPr>
      <p:scale>
        <a:sx n="95" d="100"/>
        <a:sy n="9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dirty="0">
              <a:latin typeface="+mj-lt"/>
            </a:rPr>
            <a:t>Anomaly Detection</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dirty="0">
              <a:latin typeface="+mj-lt"/>
            </a:rPr>
            <a:t>Augmented Reality</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dirty="0">
              <a:latin typeface="+mj-lt"/>
            </a:rPr>
            <a:t>Outcome Predictions</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dirty="0">
              <a:latin typeface="+mj-lt"/>
            </a:rPr>
            <a:t>Security</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dirty="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dirty="0">
              <a:latin typeface="+mj-lt"/>
            </a:rPr>
            <a:t>Anomaly Detection</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dirty="0">
              <a:latin typeface="+mj-lt"/>
            </a:rPr>
            <a:t>Augmented Reality</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dirty="0">
              <a:latin typeface="+mj-lt"/>
            </a:rPr>
            <a:t>Outcome Predictions</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dirty="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dirty="0">
              <a:latin typeface="+mj-lt"/>
            </a:rPr>
            <a:t>Security</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60221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77701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13</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How-</a:t>
            </a:r>
            <a:r>
              <a:rPr lang="en-US" sz="1200" b="0" i="0" kern="1200" dirty="0" err="1">
                <a:solidFill>
                  <a:schemeClr val="tx1"/>
                </a:solidFill>
                <a:effectLst/>
                <a:latin typeface="+mn-lt"/>
                <a:ea typeface="+mn-ea"/>
                <a:cs typeface="+mn-cs"/>
              </a:rPr>
              <a:t>Old.net</a:t>
            </a:r>
            <a:r>
              <a:rPr lang="en-US" sz="1200" b="0" i="0" kern="1200" dirty="0">
                <a:solidFill>
                  <a:schemeClr val="tx1"/>
                </a:solidFill>
                <a:effectLst/>
                <a:latin typeface="+mn-lt"/>
                <a:ea typeface="+mn-ea"/>
                <a:cs typeface="+mn-cs"/>
              </a:rPr>
              <a:t> is the demo site of Microsoft's Project Oxford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193611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2/17/20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12.tiff"/><Relationship Id="rId5" Type="http://schemas.openxmlformats.org/officeDocument/2006/relationships/diagramQuickStyle" Target="../diagrams/quickStyle1.xml"/><Relationship Id="rId10" Type="http://schemas.openxmlformats.org/officeDocument/2006/relationships/image" Target="../media/image11.jp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IntroTo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ptionbot.ai/"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hyperlink" Target="http://www.r2d3.us/visual-intro-to-machine-learning-part-2/" TargetMode="External"/><Relationship Id="rId7" Type="http://schemas.openxmlformats.org/officeDocument/2006/relationships/hyperlink" Target="https://docs.microsoft.com/en-us/azure/cognitive-services/custom-vision-service/use-prediction-api" TargetMode="External"/><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13.xml"/><Relationship Id="rId6" Type="http://schemas.openxmlformats.org/officeDocument/2006/relationships/hyperlink" Target="https://docs.microsoft.com/en-us/azure/cognitive-services/custom-vision-service/getting-started-improving-your-classifier" TargetMode="External"/><Relationship Id="rId5" Type="http://schemas.openxmlformats.org/officeDocument/2006/relationships/hyperlink" Target="https://docs.microsoft.com/en-us/azure/cognitive-services/custom-vision-service/test-your-model" TargetMode="External"/><Relationship Id="rId4" Type="http://schemas.openxmlformats.org/officeDocument/2006/relationships/hyperlink" Target="https://docs.microsoft.com/en-us/azure/cognitive-services/custom-vision-service/getting-started-build-a-classifi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2.18.2020</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8624583"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err="1">
                <a:solidFill>
                  <a:srgbClr val="53565A"/>
                </a:solidFill>
                <a:latin typeface="Franklin Gothic Demi" panose="020B0703020102020204" pitchFamily="34" charset="0"/>
              </a:rPr>
              <a:t>Magenic</a:t>
            </a:r>
            <a:r>
              <a:rPr lang="en-US" sz="2800" b="1" i="0" dirty="0">
                <a:solidFill>
                  <a:srgbClr val="53565A"/>
                </a:solidFill>
                <a:latin typeface="Franklin Gothic Demi" panose="020B0703020102020204" pitchFamily="34" charset="0"/>
              </a:rPr>
              <a:t> Masters Live – Intro To Machine Learning</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dirty="0"/>
              <a:t>Common Uses in the Enterprise</a:t>
            </a:r>
          </a:p>
        </p:txBody>
      </p:sp>
      <p:graphicFrame>
        <p:nvGraphicFramePr>
          <p:cNvPr id="4" name="Diagram 3">
            <a:extLst>
              <a:ext uri="{FF2B5EF4-FFF2-40B4-BE49-F238E27FC236}">
                <a16:creationId xmlns:a16="http://schemas.microsoft.com/office/drawing/2014/main" id="{B808039E-5F0B-4A38-B8CA-82D3A5C56CE0}"/>
              </a:ext>
            </a:extLst>
          </p:cNvPr>
          <p:cNvGraphicFramePr/>
          <p:nvPr>
            <p:extLst>
              <p:ext uri="{D42A27DB-BD31-4B8C-83A1-F6EECF244321}">
                <p14:modId xmlns:p14="http://schemas.microsoft.com/office/powerpoint/2010/main" val="151540579"/>
              </p:ext>
            </p:extLst>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0">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 name="Picture 1">
            <a:extLst>
              <a:ext uri="{FF2B5EF4-FFF2-40B4-BE49-F238E27FC236}">
                <a16:creationId xmlns:a16="http://schemas.microsoft.com/office/drawing/2014/main" id="{2AB4CDA9-4274-0B43-9AD8-9A4BDFB8C74A}"/>
              </a:ext>
            </a:extLst>
          </p:cNvPr>
          <p:cNvPicPr>
            <a:picLocks noChangeAspect="1"/>
          </p:cNvPicPr>
          <p:nvPr/>
        </p:nvPicPr>
        <p:blipFill>
          <a:blip r:embed="rId11"/>
          <a:stretch>
            <a:fillRect/>
          </a:stretch>
        </p:blipFill>
        <p:spPr>
          <a:xfrm>
            <a:off x="4536952" y="1664080"/>
            <a:ext cx="3357771" cy="1472820"/>
          </a:xfrm>
          <a:prstGeom prst="rect">
            <a:avLst/>
          </a:prstGeom>
        </p:spPr>
      </p:pic>
      <p:pic>
        <p:nvPicPr>
          <p:cNvPr id="5" name="Picture 4">
            <a:extLst>
              <a:ext uri="{FF2B5EF4-FFF2-40B4-BE49-F238E27FC236}">
                <a16:creationId xmlns:a16="http://schemas.microsoft.com/office/drawing/2014/main" id="{8682986A-D4C6-C44E-B89E-39575410C930}"/>
              </a:ext>
            </a:extLst>
          </p:cNvPr>
          <p:cNvPicPr>
            <a:picLocks noChangeAspect="1"/>
          </p:cNvPicPr>
          <p:nvPr/>
        </p:nvPicPr>
        <p:blipFill>
          <a:blip r:embed="rId12"/>
          <a:stretch>
            <a:fillRect/>
          </a:stretch>
        </p:blipFill>
        <p:spPr>
          <a:xfrm>
            <a:off x="8453428" y="1664080"/>
            <a:ext cx="3385793" cy="1472820"/>
          </a:xfrm>
          <a:prstGeom prst="rect">
            <a:avLst/>
          </a:prstGeom>
        </p:spPr>
      </p:pic>
      <p:sp>
        <p:nvSpPr>
          <p:cNvPr id="7" name="Rectangle 6">
            <a:extLst>
              <a:ext uri="{FF2B5EF4-FFF2-40B4-BE49-F238E27FC236}">
                <a16:creationId xmlns:a16="http://schemas.microsoft.com/office/drawing/2014/main" id="{CECD6DB5-A304-944D-98E3-04827480F5A7}"/>
              </a:ext>
            </a:extLst>
          </p:cNvPr>
          <p:cNvSpPr/>
          <p:nvPr/>
        </p:nvSpPr>
        <p:spPr>
          <a:xfrm>
            <a:off x="8462608" y="4155760"/>
            <a:ext cx="3399546" cy="1555750"/>
          </a:xfrm>
          <a:prstGeom prst="rect">
            <a:avLst/>
          </a:prstGeom>
          <a:solidFill>
            <a:srgbClr val="7C9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8EFF7D-D10B-6749-BD73-3E97DB156C9E}"/>
              </a:ext>
            </a:extLst>
          </p:cNvPr>
          <p:cNvPicPr>
            <a:picLocks noChangeAspect="1"/>
          </p:cNvPicPr>
          <p:nvPr/>
        </p:nvPicPr>
        <p:blipFill>
          <a:blip r:embed="rId13"/>
          <a:stretch>
            <a:fillRect/>
          </a:stretch>
        </p:blipFill>
        <p:spPr>
          <a:xfrm>
            <a:off x="9368449" y="4155760"/>
            <a:ext cx="1555750" cy="1555750"/>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What is the basic process?</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Training vs  Scoring Data</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3FEF-E4EC-0F4D-A21F-BF2218EB0935}"/>
              </a:ext>
            </a:extLst>
          </p:cNvPr>
          <p:cNvSpPr>
            <a:spLocks noGrp="1"/>
          </p:cNvSpPr>
          <p:nvPr>
            <p:ph type="title"/>
          </p:nvPr>
        </p:nvSpPr>
        <p:spPr/>
        <p:txBody>
          <a:bodyPr/>
          <a:lstStyle/>
          <a:p>
            <a:r>
              <a:rPr lang="en-US" dirty="0"/>
              <a:t>How do we work with a model?</a:t>
            </a:r>
          </a:p>
        </p:txBody>
      </p:sp>
      <p:sp>
        <p:nvSpPr>
          <p:cNvPr id="4" name="Rectangle 3">
            <a:extLst>
              <a:ext uri="{FF2B5EF4-FFF2-40B4-BE49-F238E27FC236}">
                <a16:creationId xmlns:a16="http://schemas.microsoft.com/office/drawing/2014/main" id="{50A10ACD-EEED-9947-A6B4-C10D10BBDF75}"/>
              </a:ext>
            </a:extLst>
          </p:cNvPr>
          <p:cNvSpPr/>
          <p:nvPr/>
        </p:nvSpPr>
        <p:spPr>
          <a:xfrm>
            <a:off x="628650" y="1459706"/>
            <a:ext cx="3943350" cy="395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Problem Data (x)</a:t>
            </a:r>
          </a:p>
        </p:txBody>
      </p:sp>
      <p:sp>
        <p:nvSpPr>
          <p:cNvPr id="5" name="Rectangle 4">
            <a:extLst>
              <a:ext uri="{FF2B5EF4-FFF2-40B4-BE49-F238E27FC236}">
                <a16:creationId xmlns:a16="http://schemas.microsoft.com/office/drawing/2014/main" id="{57084B36-96E1-8F46-8B6A-1FF7DF6B0771}"/>
              </a:ext>
            </a:extLst>
          </p:cNvPr>
          <p:cNvSpPr/>
          <p:nvPr/>
        </p:nvSpPr>
        <p:spPr>
          <a:xfrm>
            <a:off x="935831" y="2116931"/>
            <a:ext cx="3328987" cy="642938"/>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a:t>
            </a:r>
          </a:p>
        </p:txBody>
      </p:sp>
      <p:sp>
        <p:nvSpPr>
          <p:cNvPr id="6" name="Rectangle 5">
            <a:extLst>
              <a:ext uri="{FF2B5EF4-FFF2-40B4-BE49-F238E27FC236}">
                <a16:creationId xmlns:a16="http://schemas.microsoft.com/office/drawing/2014/main" id="{9743EF38-7989-4142-A2A7-0CDB4820E78B}"/>
              </a:ext>
            </a:extLst>
          </p:cNvPr>
          <p:cNvSpPr/>
          <p:nvPr/>
        </p:nvSpPr>
        <p:spPr>
          <a:xfrm>
            <a:off x="935828" y="2919412"/>
            <a:ext cx="3328987" cy="642938"/>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sp>
        <p:nvSpPr>
          <p:cNvPr id="7" name="Rectangle 6">
            <a:extLst>
              <a:ext uri="{FF2B5EF4-FFF2-40B4-BE49-F238E27FC236}">
                <a16:creationId xmlns:a16="http://schemas.microsoft.com/office/drawing/2014/main" id="{3FF579AC-7A16-8743-B7BC-D41AD46D1F7A}"/>
              </a:ext>
            </a:extLst>
          </p:cNvPr>
          <p:cNvSpPr/>
          <p:nvPr/>
        </p:nvSpPr>
        <p:spPr>
          <a:xfrm>
            <a:off x="935828" y="3721893"/>
            <a:ext cx="3328987" cy="642938"/>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Income</a:t>
            </a:r>
          </a:p>
        </p:txBody>
      </p:sp>
      <p:sp>
        <p:nvSpPr>
          <p:cNvPr id="8" name="Rectangle 7">
            <a:extLst>
              <a:ext uri="{FF2B5EF4-FFF2-40B4-BE49-F238E27FC236}">
                <a16:creationId xmlns:a16="http://schemas.microsoft.com/office/drawing/2014/main" id="{241EC145-BEAA-DB46-8558-7F557FB71FBE}"/>
              </a:ext>
            </a:extLst>
          </p:cNvPr>
          <p:cNvSpPr/>
          <p:nvPr/>
        </p:nvSpPr>
        <p:spPr>
          <a:xfrm>
            <a:off x="935828" y="4524374"/>
            <a:ext cx="3328987" cy="642938"/>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Location</a:t>
            </a:r>
          </a:p>
        </p:txBody>
      </p:sp>
      <p:sp>
        <p:nvSpPr>
          <p:cNvPr id="9" name="Rectangle 8">
            <a:extLst>
              <a:ext uri="{FF2B5EF4-FFF2-40B4-BE49-F238E27FC236}">
                <a16:creationId xmlns:a16="http://schemas.microsoft.com/office/drawing/2014/main" id="{E9186DB6-FCDC-9942-9EF7-F0D866BF3CCA}"/>
              </a:ext>
            </a:extLst>
          </p:cNvPr>
          <p:cNvSpPr/>
          <p:nvPr/>
        </p:nvSpPr>
        <p:spPr>
          <a:xfrm>
            <a:off x="5430397" y="2936080"/>
            <a:ext cx="1433513" cy="983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t>Model</a:t>
            </a:r>
          </a:p>
        </p:txBody>
      </p:sp>
      <p:sp>
        <p:nvSpPr>
          <p:cNvPr id="10" name="Rectangle 9">
            <a:extLst>
              <a:ext uri="{FF2B5EF4-FFF2-40B4-BE49-F238E27FC236}">
                <a16:creationId xmlns:a16="http://schemas.microsoft.com/office/drawing/2014/main" id="{7FAFED16-96E4-7A45-9454-7004412BA06B}"/>
              </a:ext>
            </a:extLst>
          </p:cNvPr>
          <p:cNvSpPr/>
          <p:nvPr/>
        </p:nvSpPr>
        <p:spPr>
          <a:xfrm>
            <a:off x="7620000" y="1459706"/>
            <a:ext cx="3943350" cy="395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Result (y)</a:t>
            </a:r>
          </a:p>
        </p:txBody>
      </p:sp>
      <p:sp>
        <p:nvSpPr>
          <p:cNvPr id="12" name="Rectangle 11">
            <a:extLst>
              <a:ext uri="{FF2B5EF4-FFF2-40B4-BE49-F238E27FC236}">
                <a16:creationId xmlns:a16="http://schemas.microsoft.com/office/drawing/2014/main" id="{E5522389-2DF9-F34E-B26B-6F8BC7836E8C}"/>
              </a:ext>
            </a:extLst>
          </p:cNvPr>
          <p:cNvSpPr/>
          <p:nvPr/>
        </p:nvSpPr>
        <p:spPr>
          <a:xfrm>
            <a:off x="7927185" y="2919412"/>
            <a:ext cx="3328987" cy="642938"/>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they buy my product?</a:t>
            </a:r>
          </a:p>
        </p:txBody>
      </p:sp>
      <p:cxnSp>
        <p:nvCxnSpPr>
          <p:cNvPr id="14" name="Straight Arrow Connector 13">
            <a:extLst>
              <a:ext uri="{FF2B5EF4-FFF2-40B4-BE49-F238E27FC236}">
                <a16:creationId xmlns:a16="http://schemas.microsoft.com/office/drawing/2014/main" id="{D08481C7-231B-EC4B-B1A5-C6D78DE08C29}"/>
              </a:ext>
            </a:extLst>
          </p:cNvPr>
          <p:cNvCxnSpPr>
            <a:stCxn id="4" idx="3"/>
            <a:endCxn id="9" idx="1"/>
          </p:cNvCxnSpPr>
          <p:nvPr/>
        </p:nvCxnSpPr>
        <p:spPr>
          <a:xfrm flipV="1">
            <a:off x="4572000" y="3427809"/>
            <a:ext cx="858397" cy="1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149723-3CBE-9B4A-A5B4-58999CE7CC3B}"/>
              </a:ext>
            </a:extLst>
          </p:cNvPr>
          <p:cNvCxnSpPr>
            <a:cxnSpLocks/>
            <a:stCxn id="9" idx="3"/>
          </p:cNvCxnSpPr>
          <p:nvPr/>
        </p:nvCxnSpPr>
        <p:spPr>
          <a:xfrm>
            <a:off x="6863910" y="3427809"/>
            <a:ext cx="756092" cy="1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71897A-F6EB-644B-9DD9-AF61A62F6132}"/>
              </a:ext>
            </a:extLst>
          </p:cNvPr>
          <p:cNvSpPr txBox="1"/>
          <p:nvPr/>
        </p:nvSpPr>
        <p:spPr>
          <a:xfrm>
            <a:off x="5566459" y="5417344"/>
            <a:ext cx="1059082" cy="369332"/>
          </a:xfrm>
          <a:prstGeom prst="rect">
            <a:avLst/>
          </a:prstGeom>
          <a:noFill/>
        </p:spPr>
        <p:txBody>
          <a:bodyPr wrap="square" rtlCol="0">
            <a:spAutoFit/>
          </a:bodyPr>
          <a:lstStyle/>
          <a:p>
            <a:r>
              <a:rPr lang="en-US" dirty="0"/>
              <a:t>Y = </a:t>
            </a:r>
            <a:r>
              <a:rPr lang="en-US" dirty="0" err="1"/>
              <a:t>fn</a:t>
            </a:r>
            <a:r>
              <a:rPr lang="en-US" dirty="0"/>
              <a:t>(x)</a:t>
            </a:r>
          </a:p>
        </p:txBody>
      </p:sp>
    </p:spTree>
    <p:extLst>
      <p:ext uri="{BB962C8B-B14F-4D97-AF65-F5344CB8AC3E}">
        <p14:creationId xmlns:p14="http://schemas.microsoft.com/office/powerpoint/2010/main" val="267279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
        <p:nvSpPr>
          <p:cNvPr id="3" name="Rectangle 2">
            <a:extLst>
              <a:ext uri="{FF2B5EF4-FFF2-40B4-BE49-F238E27FC236}">
                <a16:creationId xmlns:a16="http://schemas.microsoft.com/office/drawing/2014/main" id="{DCE49CE1-F509-FF41-91FF-C58359EE42B0}"/>
              </a:ext>
            </a:extLst>
          </p:cNvPr>
          <p:cNvSpPr/>
          <p:nvPr/>
        </p:nvSpPr>
        <p:spPr>
          <a:xfrm>
            <a:off x="1276096" y="1796819"/>
            <a:ext cx="4819904" cy="3936437"/>
          </a:xfrm>
          <a:prstGeom prst="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2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26246" y="336608"/>
            <a:ext cx="5522668"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Traditional Machine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436881"/>
            <a:ext cx="5796662" cy="540618"/>
          </a:xfrm>
        </p:spPr>
        <p:txBody>
          <a:bodyPr/>
          <a:lstStyle/>
          <a:p>
            <a:pPr eaLnBrk="1" hangingPunct="1"/>
            <a:r>
              <a:rPr lang="en-US" altLang="en-US" dirty="0"/>
              <a:t>PAAS - 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600200"/>
            <a:ext cx="5531980" cy="4234222"/>
          </a:xfrm>
        </p:spPr>
        <p:txBody>
          <a:bodyPr/>
          <a:lstStyle/>
          <a:p>
            <a:pPr eaLnBrk="1" hangingPunct="1"/>
            <a:r>
              <a:rPr lang="en-US" altLang="en-US" dirty="0"/>
              <a:t>Requires domain knowledge</a:t>
            </a:r>
          </a:p>
          <a:p>
            <a:pPr eaLnBrk="1" hangingPunct="1"/>
            <a:r>
              <a:rPr lang="en-US" altLang="en-US" dirty="0"/>
              <a:t>Solves specific *common* problems</a:t>
            </a:r>
          </a:p>
          <a:p>
            <a:pPr eaLnBrk="1" hangingPunct="1"/>
            <a:r>
              <a:rPr lang="en-US" altLang="en-US" dirty="0"/>
              <a:t>In many cases can still be trained</a:t>
            </a:r>
          </a:p>
          <a:p>
            <a:pPr lvl="1"/>
            <a:r>
              <a:rPr lang="en-US" altLang="en-US" dirty="0"/>
              <a:t>Azure Computer Vision vs Custom Vision</a:t>
            </a:r>
          </a:p>
          <a:p>
            <a:r>
              <a:rPr lang="en-US" altLang="en-US" dirty="0"/>
              <a:t>Does not require deep machine learning conceptual knowledge</a:t>
            </a:r>
          </a:p>
          <a:p>
            <a:r>
              <a:rPr lang="en-US" altLang="en-US" dirty="0"/>
              <a:t>Training wheels on</a:t>
            </a:r>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600200"/>
            <a:ext cx="5765753" cy="4234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Requires domain knowledge</a:t>
            </a:r>
          </a:p>
          <a:p>
            <a:r>
              <a:rPr lang="en-US" altLang="en-US" dirty="0"/>
              <a:t>Can solve a wide variety of problems</a:t>
            </a:r>
          </a:p>
          <a:p>
            <a:r>
              <a:rPr lang="en-US" altLang="en-US" dirty="0"/>
              <a:t>Always requires training and design of the model</a:t>
            </a:r>
          </a:p>
          <a:p>
            <a:r>
              <a:rPr lang="en-US" altLang="en-US" dirty="0"/>
              <a:t>Requires deep machine conceptual knowledge</a:t>
            </a:r>
          </a:p>
          <a:p>
            <a:r>
              <a:rPr lang="en-US" altLang="en-US" dirty="0"/>
              <a:t>What are training wheels?</a:t>
            </a:r>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9008B-EE53-D246-8EA7-494B583F013E}"/>
              </a:ext>
            </a:extLst>
          </p:cNvPr>
          <p:cNvSpPr>
            <a:spLocks noGrp="1"/>
          </p:cNvSpPr>
          <p:nvPr>
            <p:ph type="title"/>
          </p:nvPr>
        </p:nvSpPr>
        <p:spPr/>
        <p:txBody>
          <a:bodyPr/>
          <a:lstStyle/>
          <a:p>
            <a:r>
              <a:rPr lang="en-US" dirty="0"/>
              <a:t>Why do we start with the service offerings?</a:t>
            </a:r>
          </a:p>
        </p:txBody>
      </p:sp>
      <p:sp>
        <p:nvSpPr>
          <p:cNvPr id="3" name="Content Placeholder 2">
            <a:extLst>
              <a:ext uri="{FF2B5EF4-FFF2-40B4-BE49-F238E27FC236}">
                <a16:creationId xmlns:a16="http://schemas.microsoft.com/office/drawing/2014/main" id="{AED58D10-0BFC-BD4B-B7FC-9A942C57DD48}"/>
              </a:ext>
            </a:extLst>
          </p:cNvPr>
          <p:cNvSpPr>
            <a:spLocks noGrp="1"/>
          </p:cNvSpPr>
          <p:nvPr>
            <p:ph idx="1"/>
          </p:nvPr>
        </p:nvSpPr>
        <p:spPr>
          <a:xfrm>
            <a:off x="432154" y="911225"/>
            <a:ext cx="11430000" cy="4832350"/>
          </a:xfrm>
        </p:spPr>
        <p:txBody>
          <a:bodyPr anchor="ctr" anchorCtr="1"/>
          <a:lstStyle/>
          <a:p>
            <a:pPr marL="0" indent="0" algn="just">
              <a:buNone/>
            </a:pPr>
            <a:r>
              <a:rPr lang="en-US" dirty="0"/>
              <a:t>What is a Sigmoid?</a:t>
            </a:r>
          </a:p>
        </p:txBody>
      </p:sp>
      <p:pic>
        <p:nvPicPr>
          <p:cNvPr id="5" name="Picture 4">
            <a:extLst>
              <a:ext uri="{FF2B5EF4-FFF2-40B4-BE49-F238E27FC236}">
                <a16:creationId xmlns:a16="http://schemas.microsoft.com/office/drawing/2014/main" id="{0961A0EB-CE77-704E-B5AF-A8ADC6FCD0BB}"/>
              </a:ext>
            </a:extLst>
          </p:cNvPr>
          <p:cNvPicPr>
            <a:picLocks noChangeAspect="1"/>
          </p:cNvPicPr>
          <p:nvPr/>
        </p:nvPicPr>
        <p:blipFill>
          <a:blip r:embed="rId2"/>
          <a:stretch>
            <a:fillRect/>
          </a:stretch>
        </p:blipFill>
        <p:spPr>
          <a:xfrm>
            <a:off x="2652492" y="776288"/>
            <a:ext cx="6887015" cy="5165262"/>
          </a:xfrm>
          <a:prstGeom prst="rect">
            <a:avLst/>
          </a:prstGeom>
        </p:spPr>
      </p:pic>
      <p:sp>
        <p:nvSpPr>
          <p:cNvPr id="6" name="Rectangle 5">
            <a:extLst>
              <a:ext uri="{FF2B5EF4-FFF2-40B4-BE49-F238E27FC236}">
                <a16:creationId xmlns:a16="http://schemas.microsoft.com/office/drawing/2014/main" id="{2A8AB393-12E5-4143-8180-41BC2321CBDB}"/>
              </a:ext>
            </a:extLst>
          </p:cNvPr>
          <p:cNvSpPr/>
          <p:nvPr/>
        </p:nvSpPr>
        <p:spPr>
          <a:xfrm>
            <a:off x="432154" y="911225"/>
            <a:ext cx="11430000" cy="503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3FAB89F-1356-D54F-86D5-10A8DC9E5511}"/>
              </a:ext>
            </a:extLst>
          </p:cNvPr>
          <p:cNvCxnSpPr/>
          <p:nvPr/>
        </p:nvCxnSpPr>
        <p:spPr>
          <a:xfrm>
            <a:off x="1185863" y="1287183"/>
            <a:ext cx="0" cy="428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7A91C-D286-C747-80A9-7E404DE1F804}"/>
              </a:ext>
            </a:extLst>
          </p:cNvPr>
          <p:cNvCxnSpPr>
            <a:cxnSpLocks/>
          </p:cNvCxnSpPr>
          <p:nvPr/>
        </p:nvCxnSpPr>
        <p:spPr>
          <a:xfrm flipH="1">
            <a:off x="1185863" y="5572125"/>
            <a:ext cx="9929812"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8F7EF36-321C-944F-9B09-A5B53332FCBA}"/>
              </a:ext>
            </a:extLst>
          </p:cNvPr>
          <p:cNvCxnSpPr/>
          <p:nvPr/>
        </p:nvCxnSpPr>
        <p:spPr>
          <a:xfrm flipV="1">
            <a:off x="1871663" y="1571625"/>
            <a:ext cx="8158162" cy="3371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922237-D6E9-A34A-8184-928F054B8C4D}"/>
              </a:ext>
            </a:extLst>
          </p:cNvPr>
          <p:cNvSpPr txBox="1"/>
          <p:nvPr/>
        </p:nvSpPr>
        <p:spPr>
          <a:xfrm>
            <a:off x="9401175" y="2171700"/>
            <a:ext cx="2257425" cy="646331"/>
          </a:xfrm>
          <a:prstGeom prst="rect">
            <a:avLst/>
          </a:prstGeom>
          <a:noFill/>
        </p:spPr>
        <p:txBody>
          <a:bodyPr wrap="square" rtlCol="0">
            <a:spAutoFit/>
          </a:bodyPr>
          <a:lstStyle/>
          <a:p>
            <a:r>
              <a:rPr lang="en-US" dirty="0"/>
              <a:t>Logistic Regression</a:t>
            </a:r>
          </a:p>
          <a:p>
            <a:r>
              <a:rPr lang="en-US" dirty="0"/>
              <a:t>y = mx + b</a:t>
            </a:r>
          </a:p>
        </p:txBody>
      </p:sp>
      <p:sp>
        <p:nvSpPr>
          <p:cNvPr id="16" name="Oval 15">
            <a:extLst>
              <a:ext uri="{FF2B5EF4-FFF2-40B4-BE49-F238E27FC236}">
                <a16:creationId xmlns:a16="http://schemas.microsoft.com/office/drawing/2014/main" id="{0AE2EF44-71D4-8341-AA92-42BED1284DB4}"/>
              </a:ext>
            </a:extLst>
          </p:cNvPr>
          <p:cNvSpPr/>
          <p:nvPr/>
        </p:nvSpPr>
        <p:spPr>
          <a:xfrm>
            <a:off x="2691379" y="1114424"/>
            <a:ext cx="906472" cy="828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7" name="Oval 16">
            <a:extLst>
              <a:ext uri="{FF2B5EF4-FFF2-40B4-BE49-F238E27FC236}">
                <a16:creationId xmlns:a16="http://schemas.microsoft.com/office/drawing/2014/main" id="{0CB72A8E-8399-9B4B-843C-A56A9CA67F1E}"/>
              </a:ext>
            </a:extLst>
          </p:cNvPr>
          <p:cNvSpPr/>
          <p:nvPr/>
        </p:nvSpPr>
        <p:spPr>
          <a:xfrm>
            <a:off x="4533343" y="2594658"/>
            <a:ext cx="857584" cy="808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id="{3DFD0BDD-E3F0-A348-95CB-2E22CA45CD3C}"/>
              </a:ext>
            </a:extLst>
          </p:cNvPr>
          <p:cNvSpPr/>
          <p:nvPr/>
        </p:nvSpPr>
        <p:spPr>
          <a:xfrm>
            <a:off x="6139038" y="1114424"/>
            <a:ext cx="906472" cy="828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2E39B3C2-09DF-5541-8384-90EC14F3296B}"/>
              </a:ext>
            </a:extLst>
          </p:cNvPr>
          <p:cNvSpPr/>
          <p:nvPr/>
        </p:nvSpPr>
        <p:spPr>
          <a:xfrm>
            <a:off x="10029825" y="4514851"/>
            <a:ext cx="780829" cy="77152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0" name="Oval 19">
            <a:extLst>
              <a:ext uri="{FF2B5EF4-FFF2-40B4-BE49-F238E27FC236}">
                <a16:creationId xmlns:a16="http://schemas.microsoft.com/office/drawing/2014/main" id="{3B14BC34-2B64-CB41-BF2E-293F9BB41636}"/>
              </a:ext>
            </a:extLst>
          </p:cNvPr>
          <p:cNvSpPr/>
          <p:nvPr/>
        </p:nvSpPr>
        <p:spPr>
          <a:xfrm>
            <a:off x="6568677" y="3530382"/>
            <a:ext cx="857585" cy="8082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Oval 20">
            <a:extLst>
              <a:ext uri="{FF2B5EF4-FFF2-40B4-BE49-F238E27FC236}">
                <a16:creationId xmlns:a16="http://schemas.microsoft.com/office/drawing/2014/main" id="{E1DA0049-0457-2D46-9CBB-C75BA10A0F0E}"/>
              </a:ext>
            </a:extLst>
          </p:cNvPr>
          <p:cNvSpPr/>
          <p:nvPr/>
        </p:nvSpPr>
        <p:spPr>
          <a:xfrm>
            <a:off x="4480736" y="4154270"/>
            <a:ext cx="857584" cy="8082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3" name="Straight Connector 22">
            <a:extLst>
              <a:ext uri="{FF2B5EF4-FFF2-40B4-BE49-F238E27FC236}">
                <a16:creationId xmlns:a16="http://schemas.microsoft.com/office/drawing/2014/main" id="{38833714-7CF7-844F-9091-E147B4654553}"/>
              </a:ext>
            </a:extLst>
          </p:cNvPr>
          <p:cNvCxnSpPr>
            <a:cxnSpLocks/>
          </p:cNvCxnSpPr>
          <p:nvPr/>
        </p:nvCxnSpPr>
        <p:spPr>
          <a:xfrm>
            <a:off x="6568677" y="1571625"/>
            <a:ext cx="587572" cy="1163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1E1658-01E7-AB48-8F57-365241C9A798}"/>
              </a:ext>
            </a:extLst>
          </p:cNvPr>
          <p:cNvCxnSpPr>
            <a:cxnSpLocks/>
          </p:cNvCxnSpPr>
          <p:nvPr/>
        </p:nvCxnSpPr>
        <p:spPr>
          <a:xfrm flipH="1" flipV="1">
            <a:off x="4972050" y="3057525"/>
            <a:ext cx="214314" cy="4728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animBg="1"/>
      <p:bldP spid="15" grpId="0"/>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https://github.com/Magenic/MMLIntroToML</a:t>
            </a:r>
            <a:endParaRPr lang="en-US" dirty="0"/>
          </a:p>
        </p:txBody>
      </p:sp>
    </p:spTree>
    <p:extLst>
      <p:ext uri="{BB962C8B-B14F-4D97-AF65-F5344CB8AC3E}">
        <p14:creationId xmlns:p14="http://schemas.microsoft.com/office/powerpoint/2010/main" val="2750687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CDCE-1155-2C4B-9685-18C753986923}"/>
              </a:ext>
            </a:extLst>
          </p:cNvPr>
          <p:cNvSpPr>
            <a:spLocks noGrp="1"/>
          </p:cNvSpPr>
          <p:nvPr>
            <p:ph type="title"/>
          </p:nvPr>
        </p:nvSpPr>
        <p:spPr/>
        <p:txBody>
          <a:bodyPr/>
          <a:lstStyle/>
          <a:p>
            <a:r>
              <a:rPr lang="en-US" dirty="0"/>
              <a:t>Regression vs. Classification</a:t>
            </a:r>
          </a:p>
        </p:txBody>
      </p:sp>
      <p:cxnSp>
        <p:nvCxnSpPr>
          <p:cNvPr id="5" name="Straight Connector 4">
            <a:extLst>
              <a:ext uri="{FF2B5EF4-FFF2-40B4-BE49-F238E27FC236}">
                <a16:creationId xmlns:a16="http://schemas.microsoft.com/office/drawing/2014/main" id="{D6B27E25-2D86-1B4B-9003-73CA739018A4}"/>
              </a:ext>
            </a:extLst>
          </p:cNvPr>
          <p:cNvCxnSpPr/>
          <p:nvPr/>
        </p:nvCxnSpPr>
        <p:spPr>
          <a:xfrm>
            <a:off x="657225" y="1514475"/>
            <a:ext cx="0" cy="2628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72FA9B-F00D-014B-9314-D82C5651C3C1}"/>
              </a:ext>
            </a:extLst>
          </p:cNvPr>
          <p:cNvCxnSpPr>
            <a:cxnSpLocks/>
          </p:cNvCxnSpPr>
          <p:nvPr/>
        </p:nvCxnSpPr>
        <p:spPr>
          <a:xfrm>
            <a:off x="657225" y="4143375"/>
            <a:ext cx="42307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4833D9DD-388D-B045-B7F5-0962F9D3CA4F}"/>
              </a:ext>
            </a:extLst>
          </p:cNvPr>
          <p:cNvSpPr/>
          <p:nvPr/>
        </p:nvSpPr>
        <p:spPr>
          <a:xfrm>
            <a:off x="-1639070" y="692945"/>
            <a:ext cx="6300780" cy="3186111"/>
          </a:xfrm>
          <a:prstGeom prst="arc">
            <a:avLst>
              <a:gd name="adj1" fmla="val 219058"/>
              <a:gd name="adj2" fmla="val 55327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F38BD93-3B53-A348-B9FA-B83F423679DB}"/>
              </a:ext>
            </a:extLst>
          </p:cNvPr>
          <p:cNvSpPr txBox="1"/>
          <p:nvPr/>
        </p:nvSpPr>
        <p:spPr>
          <a:xfrm>
            <a:off x="4586288" y="4672013"/>
            <a:ext cx="301686" cy="369332"/>
          </a:xfrm>
          <a:prstGeom prst="rect">
            <a:avLst/>
          </a:prstGeom>
          <a:noFill/>
        </p:spPr>
        <p:txBody>
          <a:bodyPr wrap="none" rtlCol="0">
            <a:spAutoFit/>
          </a:bodyPr>
          <a:lstStyle/>
          <a:p>
            <a:r>
              <a:rPr lang="en-US" dirty="0"/>
              <a:t>?</a:t>
            </a:r>
          </a:p>
        </p:txBody>
      </p:sp>
      <p:cxnSp>
        <p:nvCxnSpPr>
          <p:cNvPr id="13" name="Straight Connector 12">
            <a:extLst>
              <a:ext uri="{FF2B5EF4-FFF2-40B4-BE49-F238E27FC236}">
                <a16:creationId xmlns:a16="http://schemas.microsoft.com/office/drawing/2014/main" id="{7B028916-7350-CF45-9AD0-A85B300B30C8}"/>
              </a:ext>
            </a:extLst>
          </p:cNvPr>
          <p:cNvCxnSpPr>
            <a:cxnSpLocks/>
            <a:stCxn id="11" idx="0"/>
          </p:cNvCxnSpPr>
          <p:nvPr/>
        </p:nvCxnSpPr>
        <p:spPr>
          <a:xfrm flipV="1">
            <a:off x="4737131" y="1928815"/>
            <a:ext cx="34894" cy="274319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5B07BD-6EF1-2745-B79E-529A28DA04BF}"/>
              </a:ext>
            </a:extLst>
          </p:cNvPr>
          <p:cNvSpPr txBox="1"/>
          <p:nvPr/>
        </p:nvSpPr>
        <p:spPr>
          <a:xfrm>
            <a:off x="4647422" y="2001321"/>
            <a:ext cx="304892" cy="369332"/>
          </a:xfrm>
          <a:prstGeom prst="rect">
            <a:avLst/>
          </a:prstGeom>
          <a:noFill/>
        </p:spPr>
        <p:txBody>
          <a:bodyPr wrap="none" rtlCol="0">
            <a:spAutoFit/>
          </a:bodyPr>
          <a:lstStyle/>
          <a:p>
            <a:r>
              <a:rPr lang="en-US" dirty="0"/>
              <a:t>X</a:t>
            </a:r>
          </a:p>
        </p:txBody>
      </p:sp>
      <p:cxnSp>
        <p:nvCxnSpPr>
          <p:cNvPr id="17" name="Straight Connector 16">
            <a:extLst>
              <a:ext uri="{FF2B5EF4-FFF2-40B4-BE49-F238E27FC236}">
                <a16:creationId xmlns:a16="http://schemas.microsoft.com/office/drawing/2014/main" id="{1AEC63FC-ABCA-8D4D-993B-0CFDC17D1A91}"/>
              </a:ext>
            </a:extLst>
          </p:cNvPr>
          <p:cNvCxnSpPr/>
          <p:nvPr/>
        </p:nvCxnSpPr>
        <p:spPr>
          <a:xfrm>
            <a:off x="5738813" y="1538584"/>
            <a:ext cx="0" cy="2628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D3EE25-DBB1-7040-BE72-3F7A5EDB0F9B}"/>
              </a:ext>
            </a:extLst>
          </p:cNvPr>
          <p:cNvCxnSpPr>
            <a:cxnSpLocks/>
          </p:cNvCxnSpPr>
          <p:nvPr/>
        </p:nvCxnSpPr>
        <p:spPr>
          <a:xfrm>
            <a:off x="5738813" y="4167484"/>
            <a:ext cx="42307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106357C1-ADC4-FC48-B194-E2A2C0433979}"/>
              </a:ext>
            </a:extLst>
          </p:cNvPr>
          <p:cNvSpPr/>
          <p:nvPr/>
        </p:nvSpPr>
        <p:spPr>
          <a:xfrm>
            <a:off x="2996764" y="446845"/>
            <a:ext cx="6300780" cy="3186111"/>
          </a:xfrm>
          <a:prstGeom prst="arc">
            <a:avLst>
              <a:gd name="adj1" fmla="val 219058"/>
              <a:gd name="adj2" fmla="val 55327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a:extLst>
              <a:ext uri="{FF2B5EF4-FFF2-40B4-BE49-F238E27FC236}">
                <a16:creationId xmlns:a16="http://schemas.microsoft.com/office/drawing/2014/main" id="{B6C91FC0-73ED-2D49-9528-FEE3B3BD392F}"/>
              </a:ext>
            </a:extLst>
          </p:cNvPr>
          <p:cNvSpPr/>
          <p:nvPr/>
        </p:nvSpPr>
        <p:spPr>
          <a:xfrm>
            <a:off x="6615113" y="2039900"/>
            <a:ext cx="496449" cy="510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2FF78259-63D7-3942-87DD-589E6DAA5C90}"/>
              </a:ext>
            </a:extLst>
          </p:cNvPr>
          <p:cNvSpPr/>
          <p:nvPr/>
        </p:nvSpPr>
        <p:spPr>
          <a:xfrm>
            <a:off x="7708103" y="2370653"/>
            <a:ext cx="496449" cy="510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5" name="Oval 24">
            <a:extLst>
              <a:ext uri="{FF2B5EF4-FFF2-40B4-BE49-F238E27FC236}">
                <a16:creationId xmlns:a16="http://schemas.microsoft.com/office/drawing/2014/main" id="{AF8B7844-C4B6-8A48-97FB-A1C1CEFCC0BA}"/>
              </a:ext>
            </a:extLst>
          </p:cNvPr>
          <p:cNvSpPr/>
          <p:nvPr/>
        </p:nvSpPr>
        <p:spPr>
          <a:xfrm>
            <a:off x="6363275" y="2918105"/>
            <a:ext cx="496449" cy="510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E3659B26-29F5-DD4A-8995-99A31DBA447E}"/>
              </a:ext>
            </a:extLst>
          </p:cNvPr>
          <p:cNvSpPr/>
          <p:nvPr/>
        </p:nvSpPr>
        <p:spPr>
          <a:xfrm>
            <a:off x="9372965" y="2918105"/>
            <a:ext cx="496449" cy="510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250BCE00-A4F0-7F4F-A072-1A4810DBE852}"/>
              </a:ext>
            </a:extLst>
          </p:cNvPr>
          <p:cNvSpPr/>
          <p:nvPr/>
        </p:nvSpPr>
        <p:spPr>
          <a:xfrm>
            <a:off x="7830127" y="3591457"/>
            <a:ext cx="496449" cy="510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Oval 27">
            <a:extLst>
              <a:ext uri="{FF2B5EF4-FFF2-40B4-BE49-F238E27FC236}">
                <a16:creationId xmlns:a16="http://schemas.microsoft.com/office/drawing/2014/main" id="{CE1D01E1-5575-8B4B-869C-94D6378BFAC5}"/>
              </a:ext>
            </a:extLst>
          </p:cNvPr>
          <p:cNvSpPr/>
          <p:nvPr/>
        </p:nvSpPr>
        <p:spPr>
          <a:xfrm>
            <a:off x="8643015" y="2989664"/>
            <a:ext cx="496449" cy="510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9" name="TextBox 28">
            <a:extLst>
              <a:ext uri="{FF2B5EF4-FFF2-40B4-BE49-F238E27FC236}">
                <a16:creationId xmlns:a16="http://schemas.microsoft.com/office/drawing/2014/main" id="{85B88730-374F-7248-A29F-87F49DC5EF11}"/>
              </a:ext>
            </a:extLst>
          </p:cNvPr>
          <p:cNvSpPr txBox="1"/>
          <p:nvPr/>
        </p:nvSpPr>
        <p:spPr>
          <a:xfrm>
            <a:off x="1985963" y="4856679"/>
            <a:ext cx="1264320" cy="369332"/>
          </a:xfrm>
          <a:prstGeom prst="rect">
            <a:avLst/>
          </a:prstGeom>
          <a:noFill/>
        </p:spPr>
        <p:txBody>
          <a:bodyPr wrap="none" rtlCol="0">
            <a:spAutoFit/>
          </a:bodyPr>
          <a:lstStyle/>
          <a:p>
            <a:r>
              <a:rPr lang="en-US" dirty="0"/>
              <a:t>Regression</a:t>
            </a:r>
          </a:p>
        </p:txBody>
      </p:sp>
      <p:sp>
        <p:nvSpPr>
          <p:cNvPr id="30" name="TextBox 29">
            <a:extLst>
              <a:ext uri="{FF2B5EF4-FFF2-40B4-BE49-F238E27FC236}">
                <a16:creationId xmlns:a16="http://schemas.microsoft.com/office/drawing/2014/main" id="{FA42AEFF-8A16-5647-8E06-7C39E24CA540}"/>
              </a:ext>
            </a:extLst>
          </p:cNvPr>
          <p:cNvSpPr txBox="1"/>
          <p:nvPr/>
        </p:nvSpPr>
        <p:spPr>
          <a:xfrm>
            <a:off x="7337731" y="4856679"/>
            <a:ext cx="1481239" cy="369332"/>
          </a:xfrm>
          <a:prstGeom prst="rect">
            <a:avLst/>
          </a:prstGeom>
          <a:noFill/>
        </p:spPr>
        <p:txBody>
          <a:bodyPr wrap="none" rtlCol="0">
            <a:spAutoFit/>
          </a:bodyPr>
          <a:lstStyle/>
          <a:p>
            <a:r>
              <a:rPr lang="en-US" dirty="0"/>
              <a:t>Classification</a:t>
            </a:r>
          </a:p>
        </p:txBody>
      </p:sp>
      <p:sp>
        <p:nvSpPr>
          <p:cNvPr id="31" name="TextBox 30">
            <a:extLst>
              <a:ext uri="{FF2B5EF4-FFF2-40B4-BE49-F238E27FC236}">
                <a16:creationId xmlns:a16="http://schemas.microsoft.com/office/drawing/2014/main" id="{1E27C1C5-5960-0141-9569-3EB1966A6694}"/>
              </a:ext>
            </a:extLst>
          </p:cNvPr>
          <p:cNvSpPr txBox="1"/>
          <p:nvPr/>
        </p:nvSpPr>
        <p:spPr>
          <a:xfrm>
            <a:off x="1177804" y="5395911"/>
            <a:ext cx="3637919" cy="646331"/>
          </a:xfrm>
          <a:prstGeom prst="rect">
            <a:avLst/>
          </a:prstGeom>
          <a:noFill/>
        </p:spPr>
        <p:txBody>
          <a:bodyPr wrap="none" rtlCol="0">
            <a:spAutoFit/>
          </a:bodyPr>
          <a:lstStyle/>
          <a:p>
            <a:r>
              <a:rPr lang="en-US" dirty="0"/>
              <a:t>What will be our revenues in 2023?</a:t>
            </a:r>
          </a:p>
          <a:p>
            <a:r>
              <a:rPr lang="en-US" dirty="0"/>
              <a:t>When will this part fail?</a:t>
            </a:r>
          </a:p>
        </p:txBody>
      </p:sp>
      <p:sp>
        <p:nvSpPr>
          <p:cNvPr id="32" name="TextBox 31">
            <a:extLst>
              <a:ext uri="{FF2B5EF4-FFF2-40B4-BE49-F238E27FC236}">
                <a16:creationId xmlns:a16="http://schemas.microsoft.com/office/drawing/2014/main" id="{33C084FA-175E-BD48-9570-519B84A18A1B}"/>
              </a:ext>
            </a:extLst>
          </p:cNvPr>
          <p:cNvSpPr txBox="1"/>
          <p:nvPr/>
        </p:nvSpPr>
        <p:spPr>
          <a:xfrm>
            <a:off x="6455181" y="5395910"/>
            <a:ext cx="3363357" cy="646331"/>
          </a:xfrm>
          <a:prstGeom prst="rect">
            <a:avLst/>
          </a:prstGeom>
          <a:noFill/>
        </p:spPr>
        <p:txBody>
          <a:bodyPr wrap="none" rtlCol="0">
            <a:spAutoFit/>
          </a:bodyPr>
          <a:lstStyle/>
          <a:p>
            <a:r>
              <a:rPr lang="en-US" dirty="0"/>
              <a:t>Is this a likely a buyer or not?</a:t>
            </a:r>
          </a:p>
          <a:p>
            <a:r>
              <a:rPr lang="en-US" dirty="0"/>
              <a:t>Does this X-Ray show a fracture?</a:t>
            </a:r>
          </a:p>
        </p:txBody>
      </p:sp>
    </p:spTree>
    <p:extLst>
      <p:ext uri="{BB962C8B-B14F-4D97-AF65-F5344CB8AC3E}">
        <p14:creationId xmlns:p14="http://schemas.microsoft.com/office/powerpoint/2010/main" val="3735054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one – Computer Vision REST API</a:t>
            </a:r>
          </a:p>
        </p:txBody>
      </p:sp>
      <p:sp>
        <p:nvSpPr>
          <p:cNvPr id="5" name="TextBox 4"/>
          <p:cNvSpPr txBox="1"/>
          <p:nvPr/>
        </p:nvSpPr>
        <p:spPr>
          <a:xfrm>
            <a:off x="6852075" y="1727445"/>
            <a:ext cx="2771336" cy="461665"/>
          </a:xfrm>
          <a:prstGeom prst="rect">
            <a:avLst/>
          </a:prstGeom>
          <a:noFill/>
        </p:spPr>
        <p:txBody>
          <a:bodyPr wrap="none" rtlCol="0">
            <a:spAutoFit/>
          </a:bodyPr>
          <a:lstStyle/>
          <a:p>
            <a:r>
              <a:rPr lang="en-US" sz="2400" dirty="0"/>
              <a:t>https://How-</a:t>
            </a:r>
            <a:r>
              <a:rPr lang="en-US" sz="2400" dirty="0" err="1"/>
              <a:t>Old.net</a:t>
            </a:r>
            <a:endParaRPr lang="en-US" sz="2400" dirty="0"/>
          </a:p>
        </p:txBody>
      </p:sp>
      <p:sp>
        <p:nvSpPr>
          <p:cNvPr id="7" name="TextBox 6"/>
          <p:cNvSpPr txBox="1"/>
          <p:nvPr/>
        </p:nvSpPr>
        <p:spPr>
          <a:xfrm>
            <a:off x="6852076" y="2414157"/>
            <a:ext cx="4601497" cy="461665"/>
          </a:xfrm>
          <a:prstGeom prst="rect">
            <a:avLst/>
          </a:prstGeom>
          <a:noFill/>
        </p:spPr>
        <p:txBody>
          <a:bodyPr wrap="square" rtlCol="0">
            <a:spAutoFit/>
          </a:bodyPr>
          <a:lstStyle/>
          <a:p>
            <a:r>
              <a:rPr lang="en-US" sz="2400" dirty="0">
                <a:hlinkClick r:id="rId3"/>
              </a:rPr>
              <a:t>https://www.captionbot.ai/</a:t>
            </a:r>
            <a:endParaRPr lang="en-US" sz="4000" dirty="0"/>
          </a:p>
        </p:txBody>
      </p:sp>
      <p:pic>
        <p:nvPicPr>
          <p:cNvPr id="13" name="Picture 12"/>
          <p:cNvPicPr>
            <a:picLocks noChangeAspect="1"/>
          </p:cNvPicPr>
          <p:nvPr/>
        </p:nvPicPr>
        <p:blipFill>
          <a:blip r:embed="rId4"/>
          <a:stretch>
            <a:fillRect/>
          </a:stretch>
        </p:blipFill>
        <p:spPr>
          <a:xfrm>
            <a:off x="327124" y="1690689"/>
            <a:ext cx="3088221" cy="3962724"/>
          </a:xfrm>
          <a:prstGeom prst="rect">
            <a:avLst/>
          </a:prstGeom>
        </p:spPr>
      </p:pic>
      <p:pic>
        <p:nvPicPr>
          <p:cNvPr id="12" name="Picture 11"/>
          <p:cNvPicPr>
            <a:picLocks noChangeAspect="1"/>
          </p:cNvPicPr>
          <p:nvPr/>
        </p:nvPicPr>
        <p:blipFill>
          <a:blip r:embed="rId5"/>
          <a:stretch>
            <a:fillRect/>
          </a:stretch>
        </p:blipFill>
        <p:spPr>
          <a:xfrm>
            <a:off x="3012057" y="2310977"/>
            <a:ext cx="3382899" cy="3982777"/>
          </a:xfrm>
          <a:prstGeom prst="rect">
            <a:avLst/>
          </a:prstGeom>
        </p:spPr>
      </p:pic>
      <p:sp>
        <p:nvSpPr>
          <p:cNvPr id="9" name="TextBox 8">
            <a:extLst>
              <a:ext uri="{FF2B5EF4-FFF2-40B4-BE49-F238E27FC236}">
                <a16:creationId xmlns:a16="http://schemas.microsoft.com/office/drawing/2014/main" id="{C493C234-A33A-5346-8808-EDE297D947F0}"/>
              </a:ext>
            </a:extLst>
          </p:cNvPr>
          <p:cNvSpPr txBox="1"/>
          <p:nvPr/>
        </p:nvSpPr>
        <p:spPr>
          <a:xfrm>
            <a:off x="6852075" y="3365314"/>
            <a:ext cx="4601497" cy="461665"/>
          </a:xfrm>
          <a:prstGeom prst="rect">
            <a:avLst/>
          </a:prstGeom>
          <a:noFill/>
        </p:spPr>
        <p:txBody>
          <a:bodyPr wrap="square" rtlCol="0">
            <a:spAutoFit/>
          </a:bodyPr>
          <a:lstStyle/>
          <a:p>
            <a:r>
              <a:rPr lang="en-US" sz="2400" dirty="0"/>
              <a:t>Regression or Classification?</a:t>
            </a:r>
            <a:endParaRPr lang="en-US" sz="4000" dirty="0"/>
          </a:p>
        </p:txBody>
      </p:sp>
    </p:spTree>
    <p:extLst>
      <p:ext uri="{BB962C8B-B14F-4D97-AF65-F5344CB8AC3E}">
        <p14:creationId xmlns:p14="http://schemas.microsoft.com/office/powerpoint/2010/main" val="690292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tint val="20000"/>
            <a:alpha val="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34DF-CAF0-0348-B17D-73D522CF1BD8}"/>
              </a:ext>
            </a:extLst>
          </p:cNvPr>
          <p:cNvSpPr>
            <a:spLocks noGrp="1"/>
          </p:cNvSpPr>
          <p:nvPr>
            <p:ph type="title"/>
          </p:nvPr>
        </p:nvSpPr>
        <p:spPr/>
        <p:txBody>
          <a:bodyPr/>
          <a:lstStyle/>
          <a:p>
            <a:r>
              <a:rPr lang="en-US" dirty="0"/>
              <a:t>Dealing with data</a:t>
            </a:r>
          </a:p>
        </p:txBody>
      </p:sp>
      <p:graphicFrame>
        <p:nvGraphicFramePr>
          <p:cNvPr id="4" name="Content Placeholder 3">
            <a:extLst>
              <a:ext uri="{FF2B5EF4-FFF2-40B4-BE49-F238E27FC236}">
                <a16:creationId xmlns:a16="http://schemas.microsoft.com/office/drawing/2014/main" id="{2008B2BB-1483-0345-B8AF-4D6FB4775B64}"/>
              </a:ext>
            </a:extLst>
          </p:cNvPr>
          <p:cNvGraphicFramePr>
            <a:graphicFrameLocks noGrp="1"/>
          </p:cNvGraphicFramePr>
          <p:nvPr>
            <p:ph idx="1"/>
            <p:extLst>
              <p:ext uri="{D42A27DB-BD31-4B8C-83A1-F6EECF244321}">
                <p14:modId xmlns:p14="http://schemas.microsoft.com/office/powerpoint/2010/main" val="4049726303"/>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3970430264"/>
                    </a:ext>
                  </a:extLst>
                </a:gridCol>
                <a:gridCol w="1905000">
                  <a:extLst>
                    <a:ext uri="{9D8B030D-6E8A-4147-A177-3AD203B41FA5}">
                      <a16:colId xmlns:a16="http://schemas.microsoft.com/office/drawing/2014/main" val="3042531492"/>
                    </a:ext>
                  </a:extLst>
                </a:gridCol>
                <a:gridCol w="1905000">
                  <a:extLst>
                    <a:ext uri="{9D8B030D-6E8A-4147-A177-3AD203B41FA5}">
                      <a16:colId xmlns:a16="http://schemas.microsoft.com/office/drawing/2014/main" val="994024342"/>
                    </a:ext>
                  </a:extLst>
                </a:gridCol>
                <a:gridCol w="1905000">
                  <a:extLst>
                    <a:ext uri="{9D8B030D-6E8A-4147-A177-3AD203B41FA5}">
                      <a16:colId xmlns:a16="http://schemas.microsoft.com/office/drawing/2014/main" val="1098412879"/>
                    </a:ext>
                  </a:extLst>
                </a:gridCol>
                <a:gridCol w="1905000">
                  <a:extLst>
                    <a:ext uri="{9D8B030D-6E8A-4147-A177-3AD203B41FA5}">
                      <a16:colId xmlns:a16="http://schemas.microsoft.com/office/drawing/2014/main" val="322548846"/>
                    </a:ext>
                  </a:extLst>
                </a:gridCol>
                <a:gridCol w="1905000">
                  <a:extLst>
                    <a:ext uri="{9D8B030D-6E8A-4147-A177-3AD203B41FA5}">
                      <a16:colId xmlns:a16="http://schemas.microsoft.com/office/drawing/2014/main" val="3865661359"/>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812255436"/>
                  </a:ext>
                </a:extLst>
              </a:tr>
              <a:tr h="370840">
                <a:tc>
                  <a:txBody>
                    <a:bodyPr/>
                    <a:lstStyle/>
                    <a:p>
                      <a:r>
                        <a:rPr lang="en-US" dirty="0"/>
                        <a:t>Billy B</a:t>
                      </a:r>
                    </a:p>
                  </a:txBody>
                  <a:tcPr/>
                </a:tc>
                <a:tc>
                  <a:txBody>
                    <a:bodyPr/>
                    <a:lstStyle/>
                    <a:p>
                      <a:r>
                        <a:rPr lang="en-US" dirty="0"/>
                        <a:t>23</a:t>
                      </a:r>
                    </a:p>
                  </a:txBody>
                  <a:tcPr/>
                </a:tc>
                <a:tc>
                  <a:txBody>
                    <a:bodyPr/>
                    <a:lstStyle/>
                    <a:p>
                      <a:r>
                        <a:rPr lang="en-US" dirty="0"/>
                        <a:t>M</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3564213716"/>
                  </a:ext>
                </a:extLst>
              </a:tr>
              <a:tr h="370840">
                <a:tc>
                  <a:txBody>
                    <a:bodyPr/>
                    <a:lstStyle/>
                    <a:p>
                      <a:r>
                        <a:rPr lang="en-US" dirty="0"/>
                        <a:t>Karen K</a:t>
                      </a:r>
                    </a:p>
                  </a:txBody>
                  <a:tcPr/>
                </a:tc>
                <a:tc>
                  <a:txBody>
                    <a:bodyPr/>
                    <a:lstStyle/>
                    <a:p>
                      <a:r>
                        <a:rPr lang="en-US" dirty="0"/>
                        <a:t>54</a:t>
                      </a:r>
                    </a:p>
                  </a:txBody>
                  <a:tcPr/>
                </a:tc>
                <a:tc>
                  <a:txBody>
                    <a:bodyPr/>
                    <a:lstStyle/>
                    <a:p>
                      <a:r>
                        <a:rPr lang="en-US" dirty="0"/>
                        <a:t>F</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3942945306"/>
                  </a:ext>
                </a:extLst>
              </a:tr>
              <a:tr h="370840">
                <a:tc>
                  <a:txBody>
                    <a:bodyPr/>
                    <a:lstStyle/>
                    <a:p>
                      <a:r>
                        <a:rPr lang="en-US" dirty="0"/>
                        <a:t>Jackie K</a:t>
                      </a:r>
                    </a:p>
                  </a:txBody>
                  <a:tcPr/>
                </a:tc>
                <a:tc>
                  <a:txBody>
                    <a:bodyPr/>
                    <a:lstStyle/>
                    <a:p>
                      <a:r>
                        <a:rPr lang="en-US" dirty="0"/>
                        <a:t>12</a:t>
                      </a:r>
                    </a:p>
                  </a:txBody>
                  <a:tcPr/>
                </a:tc>
                <a:tc>
                  <a:txBody>
                    <a:bodyPr/>
                    <a:lstStyle/>
                    <a:p>
                      <a:r>
                        <a:rPr lang="en-US" dirty="0"/>
                        <a:t>F</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3329327987"/>
                  </a:ext>
                </a:extLst>
              </a:tr>
              <a:tr h="370840">
                <a:tc>
                  <a:txBody>
                    <a:bodyPr/>
                    <a:lstStyle/>
                    <a:p>
                      <a:r>
                        <a:rPr lang="en-US" dirty="0"/>
                        <a:t>Kevin K</a:t>
                      </a:r>
                    </a:p>
                  </a:txBody>
                  <a:tcPr/>
                </a:tc>
                <a:tc>
                  <a:txBody>
                    <a:bodyPr/>
                    <a:lstStyle/>
                    <a:p>
                      <a:r>
                        <a:rPr lang="en-US" dirty="0"/>
                        <a:t>34</a:t>
                      </a:r>
                    </a:p>
                  </a:txBody>
                  <a:tcPr/>
                </a:tc>
                <a:tc>
                  <a:txBody>
                    <a:bodyPr/>
                    <a:lstStyle/>
                    <a:p>
                      <a:r>
                        <a:rPr lang="en-US" dirty="0"/>
                        <a:t>M</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547662143"/>
                  </a:ext>
                </a:extLst>
              </a:tr>
              <a:tr h="370840">
                <a:tc>
                  <a:txBody>
                    <a:bodyPr/>
                    <a:lstStyle/>
                    <a:p>
                      <a:r>
                        <a:rPr lang="en-US" dirty="0"/>
                        <a:t>Reggie 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418375160"/>
                  </a:ext>
                </a:extLst>
              </a:tr>
              <a:tr h="370840">
                <a:tc>
                  <a:txBody>
                    <a:bodyPr/>
                    <a:lstStyle/>
                    <a:p>
                      <a:r>
                        <a:rPr lang="en-US" dirty="0"/>
                        <a:t>Mary M</a:t>
                      </a:r>
                    </a:p>
                  </a:txBody>
                  <a:tcPr/>
                </a:tc>
                <a:tc>
                  <a:txBody>
                    <a:bodyPr/>
                    <a:lstStyle/>
                    <a:p>
                      <a:r>
                        <a:rPr lang="en-US" dirty="0"/>
                        <a:t>13</a:t>
                      </a:r>
                    </a:p>
                  </a:txBody>
                  <a:tcPr/>
                </a:tc>
                <a:tc>
                  <a:txBody>
                    <a:bodyPr/>
                    <a:lstStyle/>
                    <a:p>
                      <a:r>
                        <a:rPr lang="en-US" dirty="0"/>
                        <a:t>F</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83473650"/>
                  </a:ext>
                </a:extLst>
              </a:tr>
            </a:tbl>
          </a:graphicData>
        </a:graphic>
      </p:graphicFrame>
      <p:sp>
        <p:nvSpPr>
          <p:cNvPr id="7" name="Rectangle 6">
            <a:extLst>
              <a:ext uri="{FF2B5EF4-FFF2-40B4-BE49-F238E27FC236}">
                <a16:creationId xmlns:a16="http://schemas.microsoft.com/office/drawing/2014/main" id="{7EA64877-7484-634C-A458-F98A313B1D8B}"/>
              </a:ext>
            </a:extLst>
          </p:cNvPr>
          <p:cNvSpPr/>
          <p:nvPr/>
        </p:nvSpPr>
        <p:spPr>
          <a:xfrm>
            <a:off x="431800" y="776288"/>
            <a:ext cx="11760200" cy="33528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7758A6-764B-DA4D-8BCE-CBEDC1991821}"/>
              </a:ext>
            </a:extLst>
          </p:cNvPr>
          <p:cNvSpPr txBox="1"/>
          <p:nvPr/>
        </p:nvSpPr>
        <p:spPr>
          <a:xfrm>
            <a:off x="5700699" y="3642042"/>
            <a:ext cx="790601" cy="369332"/>
          </a:xfrm>
          <a:prstGeom prst="rect">
            <a:avLst/>
          </a:prstGeom>
          <a:noFill/>
        </p:spPr>
        <p:txBody>
          <a:bodyPr wrap="none" rtlCol="0">
            <a:spAutoFit/>
          </a:bodyPr>
          <a:lstStyle/>
          <a:p>
            <a:r>
              <a:rPr lang="en-US" dirty="0"/>
              <a:t>Matrix</a:t>
            </a:r>
          </a:p>
        </p:txBody>
      </p:sp>
      <p:sp>
        <p:nvSpPr>
          <p:cNvPr id="9" name="Rectangle 8">
            <a:extLst>
              <a:ext uri="{FF2B5EF4-FFF2-40B4-BE49-F238E27FC236}">
                <a16:creationId xmlns:a16="http://schemas.microsoft.com/office/drawing/2014/main" id="{1EB8FBBC-E236-A542-B874-D964A4127738}"/>
              </a:ext>
            </a:extLst>
          </p:cNvPr>
          <p:cNvSpPr/>
          <p:nvPr/>
        </p:nvSpPr>
        <p:spPr>
          <a:xfrm>
            <a:off x="2328862" y="776288"/>
            <a:ext cx="1928813" cy="33528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9497A9-FF1D-8E45-926F-3798035262A8}"/>
              </a:ext>
            </a:extLst>
          </p:cNvPr>
          <p:cNvSpPr txBox="1"/>
          <p:nvPr/>
        </p:nvSpPr>
        <p:spPr>
          <a:xfrm>
            <a:off x="2897967" y="3633430"/>
            <a:ext cx="789768" cy="369332"/>
          </a:xfrm>
          <a:prstGeom prst="rect">
            <a:avLst/>
          </a:prstGeom>
          <a:noFill/>
        </p:spPr>
        <p:txBody>
          <a:bodyPr wrap="none" rtlCol="0">
            <a:spAutoFit/>
          </a:bodyPr>
          <a:lstStyle/>
          <a:p>
            <a:r>
              <a:rPr lang="en-US" dirty="0"/>
              <a:t>Vector</a:t>
            </a:r>
          </a:p>
        </p:txBody>
      </p:sp>
      <p:sp>
        <p:nvSpPr>
          <p:cNvPr id="12" name="Rectangle 11">
            <a:extLst>
              <a:ext uri="{FF2B5EF4-FFF2-40B4-BE49-F238E27FC236}">
                <a16:creationId xmlns:a16="http://schemas.microsoft.com/office/drawing/2014/main" id="{1AF558A0-78F5-134C-B292-C9C5EE8E2324}"/>
              </a:ext>
            </a:extLst>
          </p:cNvPr>
          <p:cNvSpPr/>
          <p:nvPr/>
        </p:nvSpPr>
        <p:spPr>
          <a:xfrm>
            <a:off x="2328444" y="776286"/>
            <a:ext cx="7533704" cy="386369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A51137-30EB-6543-96D0-E2FB37CB4229}"/>
              </a:ext>
            </a:extLst>
          </p:cNvPr>
          <p:cNvSpPr txBox="1"/>
          <p:nvPr/>
        </p:nvSpPr>
        <p:spPr>
          <a:xfrm>
            <a:off x="4753853" y="4199869"/>
            <a:ext cx="2741584" cy="369332"/>
          </a:xfrm>
          <a:prstGeom prst="rect">
            <a:avLst/>
          </a:prstGeom>
          <a:noFill/>
        </p:spPr>
        <p:txBody>
          <a:bodyPr wrap="none" rtlCol="0">
            <a:spAutoFit/>
          </a:bodyPr>
          <a:lstStyle/>
          <a:p>
            <a:r>
              <a:rPr lang="en-US" dirty="0"/>
              <a:t>Independent Variables (X)</a:t>
            </a:r>
          </a:p>
        </p:txBody>
      </p:sp>
      <p:sp>
        <p:nvSpPr>
          <p:cNvPr id="14" name="Rectangle 13">
            <a:extLst>
              <a:ext uri="{FF2B5EF4-FFF2-40B4-BE49-F238E27FC236}">
                <a16:creationId xmlns:a16="http://schemas.microsoft.com/office/drawing/2014/main" id="{77B87F36-094E-B646-B467-788D1B796B72}"/>
              </a:ext>
            </a:extLst>
          </p:cNvPr>
          <p:cNvSpPr/>
          <p:nvPr/>
        </p:nvSpPr>
        <p:spPr>
          <a:xfrm>
            <a:off x="9863138" y="776287"/>
            <a:ext cx="2328862" cy="386369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7F07C5-5B5A-E545-9F16-5071AA0F3CF4}"/>
              </a:ext>
            </a:extLst>
          </p:cNvPr>
          <p:cNvSpPr txBox="1"/>
          <p:nvPr/>
        </p:nvSpPr>
        <p:spPr>
          <a:xfrm>
            <a:off x="9799284" y="4200879"/>
            <a:ext cx="2414572" cy="369332"/>
          </a:xfrm>
          <a:prstGeom prst="rect">
            <a:avLst/>
          </a:prstGeom>
          <a:noFill/>
        </p:spPr>
        <p:txBody>
          <a:bodyPr wrap="none" rtlCol="0">
            <a:spAutoFit/>
          </a:bodyPr>
          <a:lstStyle/>
          <a:p>
            <a:r>
              <a:rPr lang="en-US" dirty="0"/>
              <a:t>Dependent Variable (Y)</a:t>
            </a:r>
          </a:p>
        </p:txBody>
      </p:sp>
    </p:spTree>
    <p:extLst>
      <p:ext uri="{BB962C8B-B14F-4D97-AF65-F5344CB8AC3E}">
        <p14:creationId xmlns:p14="http://schemas.microsoft.com/office/powerpoint/2010/main" val="333871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1" animBg="1"/>
      <p:bldP spid="10" grpId="1"/>
      <p:bldP spid="12" grpId="0" animBg="1"/>
      <p:bldP spid="13"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34DF-CAF0-0348-B17D-73D522CF1BD8}"/>
              </a:ext>
            </a:extLst>
          </p:cNvPr>
          <p:cNvSpPr>
            <a:spLocks noGrp="1"/>
          </p:cNvSpPr>
          <p:nvPr>
            <p:ph type="title"/>
          </p:nvPr>
        </p:nvSpPr>
        <p:spPr/>
        <p:txBody>
          <a:bodyPr/>
          <a:lstStyle/>
          <a:p>
            <a:r>
              <a:rPr lang="en-US" dirty="0"/>
              <a:t>Data Scrubbing – Feature Selection</a:t>
            </a:r>
          </a:p>
        </p:txBody>
      </p:sp>
      <p:graphicFrame>
        <p:nvGraphicFramePr>
          <p:cNvPr id="4" name="Content Placeholder 3">
            <a:extLst>
              <a:ext uri="{FF2B5EF4-FFF2-40B4-BE49-F238E27FC236}">
                <a16:creationId xmlns:a16="http://schemas.microsoft.com/office/drawing/2014/main" id="{2008B2BB-1483-0345-B8AF-4D6FB4775B64}"/>
              </a:ext>
            </a:extLst>
          </p:cNvPr>
          <p:cNvGraphicFramePr>
            <a:graphicFrameLocks noGrp="1"/>
          </p:cNvGraphicFramePr>
          <p:nvPr>
            <p:ph idx="1"/>
            <p:extLst>
              <p:ext uri="{D42A27DB-BD31-4B8C-83A1-F6EECF244321}">
                <p14:modId xmlns:p14="http://schemas.microsoft.com/office/powerpoint/2010/main" val="1623224908"/>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3970430264"/>
                    </a:ext>
                  </a:extLst>
                </a:gridCol>
                <a:gridCol w="1905000">
                  <a:extLst>
                    <a:ext uri="{9D8B030D-6E8A-4147-A177-3AD203B41FA5}">
                      <a16:colId xmlns:a16="http://schemas.microsoft.com/office/drawing/2014/main" val="3042531492"/>
                    </a:ext>
                  </a:extLst>
                </a:gridCol>
                <a:gridCol w="1905000">
                  <a:extLst>
                    <a:ext uri="{9D8B030D-6E8A-4147-A177-3AD203B41FA5}">
                      <a16:colId xmlns:a16="http://schemas.microsoft.com/office/drawing/2014/main" val="994024342"/>
                    </a:ext>
                  </a:extLst>
                </a:gridCol>
                <a:gridCol w="1905000">
                  <a:extLst>
                    <a:ext uri="{9D8B030D-6E8A-4147-A177-3AD203B41FA5}">
                      <a16:colId xmlns:a16="http://schemas.microsoft.com/office/drawing/2014/main" val="1098412879"/>
                    </a:ext>
                  </a:extLst>
                </a:gridCol>
                <a:gridCol w="1905000">
                  <a:extLst>
                    <a:ext uri="{9D8B030D-6E8A-4147-A177-3AD203B41FA5}">
                      <a16:colId xmlns:a16="http://schemas.microsoft.com/office/drawing/2014/main" val="322548846"/>
                    </a:ext>
                  </a:extLst>
                </a:gridCol>
                <a:gridCol w="1905000">
                  <a:extLst>
                    <a:ext uri="{9D8B030D-6E8A-4147-A177-3AD203B41FA5}">
                      <a16:colId xmlns:a16="http://schemas.microsoft.com/office/drawing/2014/main" val="3865661359"/>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812255436"/>
                  </a:ext>
                </a:extLst>
              </a:tr>
              <a:tr h="370840">
                <a:tc>
                  <a:txBody>
                    <a:bodyPr/>
                    <a:lstStyle/>
                    <a:p>
                      <a:r>
                        <a:rPr lang="en-US" dirty="0"/>
                        <a:t>Billy B</a:t>
                      </a:r>
                    </a:p>
                  </a:txBody>
                  <a:tcPr/>
                </a:tc>
                <a:tc>
                  <a:txBody>
                    <a:bodyPr/>
                    <a:lstStyle/>
                    <a:p>
                      <a:r>
                        <a:rPr lang="en-US" dirty="0"/>
                        <a:t>23</a:t>
                      </a:r>
                    </a:p>
                  </a:txBody>
                  <a:tcPr/>
                </a:tc>
                <a:tc>
                  <a:txBody>
                    <a:bodyPr/>
                    <a:lstStyle/>
                    <a:p>
                      <a:r>
                        <a:rPr lang="en-US" dirty="0"/>
                        <a:t>M</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3564213716"/>
                  </a:ext>
                </a:extLst>
              </a:tr>
              <a:tr h="370840">
                <a:tc>
                  <a:txBody>
                    <a:bodyPr/>
                    <a:lstStyle/>
                    <a:p>
                      <a:r>
                        <a:rPr lang="en-US" dirty="0"/>
                        <a:t>Karen K</a:t>
                      </a:r>
                    </a:p>
                  </a:txBody>
                  <a:tcPr/>
                </a:tc>
                <a:tc>
                  <a:txBody>
                    <a:bodyPr/>
                    <a:lstStyle/>
                    <a:p>
                      <a:r>
                        <a:rPr lang="en-US" dirty="0"/>
                        <a:t>54</a:t>
                      </a:r>
                    </a:p>
                  </a:txBody>
                  <a:tcPr/>
                </a:tc>
                <a:tc>
                  <a:txBody>
                    <a:bodyPr/>
                    <a:lstStyle/>
                    <a:p>
                      <a:r>
                        <a:rPr lang="en-US" dirty="0"/>
                        <a:t>F</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3942945306"/>
                  </a:ext>
                </a:extLst>
              </a:tr>
              <a:tr h="370840">
                <a:tc>
                  <a:txBody>
                    <a:bodyPr/>
                    <a:lstStyle/>
                    <a:p>
                      <a:r>
                        <a:rPr lang="en-US" dirty="0"/>
                        <a:t>Jackie K</a:t>
                      </a:r>
                    </a:p>
                  </a:txBody>
                  <a:tcPr/>
                </a:tc>
                <a:tc>
                  <a:txBody>
                    <a:bodyPr/>
                    <a:lstStyle/>
                    <a:p>
                      <a:r>
                        <a:rPr lang="en-US" dirty="0"/>
                        <a:t>12</a:t>
                      </a:r>
                    </a:p>
                  </a:txBody>
                  <a:tcPr/>
                </a:tc>
                <a:tc>
                  <a:txBody>
                    <a:bodyPr/>
                    <a:lstStyle/>
                    <a:p>
                      <a:r>
                        <a:rPr lang="en-US" dirty="0"/>
                        <a:t>F</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3329327987"/>
                  </a:ext>
                </a:extLst>
              </a:tr>
              <a:tr h="370840">
                <a:tc>
                  <a:txBody>
                    <a:bodyPr/>
                    <a:lstStyle/>
                    <a:p>
                      <a:r>
                        <a:rPr lang="en-US" dirty="0"/>
                        <a:t>Kevin K</a:t>
                      </a:r>
                    </a:p>
                  </a:txBody>
                  <a:tcPr/>
                </a:tc>
                <a:tc>
                  <a:txBody>
                    <a:bodyPr/>
                    <a:lstStyle/>
                    <a:p>
                      <a:r>
                        <a:rPr lang="en-US" dirty="0"/>
                        <a:t>34</a:t>
                      </a:r>
                    </a:p>
                  </a:txBody>
                  <a:tcPr/>
                </a:tc>
                <a:tc>
                  <a:txBody>
                    <a:bodyPr/>
                    <a:lstStyle/>
                    <a:p>
                      <a:r>
                        <a:rPr lang="en-US" dirty="0"/>
                        <a:t>M</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547662143"/>
                  </a:ext>
                </a:extLst>
              </a:tr>
              <a:tr h="370840">
                <a:tc>
                  <a:txBody>
                    <a:bodyPr/>
                    <a:lstStyle/>
                    <a:p>
                      <a:r>
                        <a:rPr lang="en-US" dirty="0"/>
                        <a:t>Reggie 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418375160"/>
                  </a:ext>
                </a:extLst>
              </a:tr>
              <a:tr h="370840">
                <a:tc>
                  <a:txBody>
                    <a:bodyPr/>
                    <a:lstStyle/>
                    <a:p>
                      <a:r>
                        <a:rPr lang="en-US" dirty="0"/>
                        <a:t>Mary M</a:t>
                      </a:r>
                    </a:p>
                  </a:txBody>
                  <a:tcPr/>
                </a:tc>
                <a:tc>
                  <a:txBody>
                    <a:bodyPr/>
                    <a:lstStyle/>
                    <a:p>
                      <a:r>
                        <a:rPr lang="en-US" dirty="0"/>
                        <a:t>13</a:t>
                      </a:r>
                    </a:p>
                  </a:txBody>
                  <a:tcPr/>
                </a:tc>
                <a:tc>
                  <a:txBody>
                    <a:bodyPr/>
                    <a:lstStyle/>
                    <a:p>
                      <a:r>
                        <a:rPr lang="en-US" dirty="0"/>
                        <a:t>F</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83473650"/>
                  </a:ext>
                </a:extLst>
              </a:tr>
            </a:tbl>
          </a:graphicData>
        </a:graphic>
      </p:graphicFrame>
      <p:sp>
        <p:nvSpPr>
          <p:cNvPr id="12" name="Rectangle 11">
            <a:extLst>
              <a:ext uri="{FF2B5EF4-FFF2-40B4-BE49-F238E27FC236}">
                <a16:creationId xmlns:a16="http://schemas.microsoft.com/office/drawing/2014/main" id="{1AF558A0-78F5-134C-B292-C9C5EE8E2324}"/>
              </a:ext>
            </a:extLst>
          </p:cNvPr>
          <p:cNvSpPr/>
          <p:nvPr/>
        </p:nvSpPr>
        <p:spPr>
          <a:xfrm>
            <a:off x="2328444" y="776286"/>
            <a:ext cx="7533704" cy="386369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A51137-30EB-6543-96D0-E2FB37CB4229}"/>
              </a:ext>
            </a:extLst>
          </p:cNvPr>
          <p:cNvSpPr txBox="1"/>
          <p:nvPr/>
        </p:nvSpPr>
        <p:spPr>
          <a:xfrm>
            <a:off x="4753853" y="4199869"/>
            <a:ext cx="2683876" cy="369332"/>
          </a:xfrm>
          <a:prstGeom prst="rect">
            <a:avLst/>
          </a:prstGeom>
          <a:noFill/>
        </p:spPr>
        <p:txBody>
          <a:bodyPr wrap="none" rtlCol="0">
            <a:spAutoFit/>
          </a:bodyPr>
          <a:lstStyle/>
          <a:p>
            <a:r>
              <a:rPr lang="en-US" dirty="0"/>
              <a:t>Independent Variables (X)</a:t>
            </a:r>
          </a:p>
        </p:txBody>
      </p:sp>
      <p:sp>
        <p:nvSpPr>
          <p:cNvPr id="14" name="Rectangle 13">
            <a:extLst>
              <a:ext uri="{FF2B5EF4-FFF2-40B4-BE49-F238E27FC236}">
                <a16:creationId xmlns:a16="http://schemas.microsoft.com/office/drawing/2014/main" id="{77B87F36-094E-B646-B467-788D1B796B72}"/>
              </a:ext>
            </a:extLst>
          </p:cNvPr>
          <p:cNvSpPr/>
          <p:nvPr/>
        </p:nvSpPr>
        <p:spPr>
          <a:xfrm>
            <a:off x="9863138" y="776287"/>
            <a:ext cx="2328862" cy="386369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7F07C5-5B5A-E545-9F16-5071AA0F3CF4}"/>
              </a:ext>
            </a:extLst>
          </p:cNvPr>
          <p:cNvSpPr txBox="1"/>
          <p:nvPr/>
        </p:nvSpPr>
        <p:spPr>
          <a:xfrm>
            <a:off x="9799284" y="4200879"/>
            <a:ext cx="2414572" cy="369332"/>
          </a:xfrm>
          <a:prstGeom prst="rect">
            <a:avLst/>
          </a:prstGeom>
          <a:noFill/>
        </p:spPr>
        <p:txBody>
          <a:bodyPr wrap="none" rtlCol="0">
            <a:spAutoFit/>
          </a:bodyPr>
          <a:lstStyle/>
          <a:p>
            <a:r>
              <a:rPr lang="en-US" dirty="0"/>
              <a:t>Dependent Variable (Y)</a:t>
            </a:r>
          </a:p>
        </p:txBody>
      </p:sp>
      <p:sp>
        <p:nvSpPr>
          <p:cNvPr id="3" name="Rectangle 2">
            <a:extLst>
              <a:ext uri="{FF2B5EF4-FFF2-40B4-BE49-F238E27FC236}">
                <a16:creationId xmlns:a16="http://schemas.microsoft.com/office/drawing/2014/main" id="{08E2EDE6-6B18-7D41-8C88-6D42A426A0BF}"/>
              </a:ext>
            </a:extLst>
          </p:cNvPr>
          <p:cNvSpPr/>
          <p:nvPr/>
        </p:nvSpPr>
        <p:spPr>
          <a:xfrm>
            <a:off x="329846" y="776286"/>
            <a:ext cx="1998598" cy="3863697"/>
          </a:xfrm>
          <a:prstGeom prst="rect">
            <a:avLst/>
          </a:prstGeom>
          <a:solidFill>
            <a:schemeClr val="accent3">
              <a:lumMod val="75000"/>
              <a:alpha val="4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02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8EF-5A3B-8F44-8210-CFD826FDDEB5}"/>
              </a:ext>
            </a:extLst>
          </p:cNvPr>
          <p:cNvSpPr>
            <a:spLocks noGrp="1"/>
          </p:cNvSpPr>
          <p:nvPr>
            <p:ph type="title"/>
          </p:nvPr>
        </p:nvSpPr>
        <p:spPr/>
        <p:txBody>
          <a:bodyPr/>
          <a:lstStyle/>
          <a:p>
            <a:r>
              <a:rPr lang="en-US" dirty="0"/>
              <a:t>Data Scrubbing – Row Compression</a:t>
            </a:r>
          </a:p>
        </p:txBody>
      </p:sp>
      <p:graphicFrame>
        <p:nvGraphicFramePr>
          <p:cNvPr id="4" name="Content Placeholder 3">
            <a:extLst>
              <a:ext uri="{FF2B5EF4-FFF2-40B4-BE49-F238E27FC236}">
                <a16:creationId xmlns:a16="http://schemas.microsoft.com/office/drawing/2014/main" id="{8DA7C7B8-8BB9-FD4A-A89A-4F89AC2ECD88}"/>
              </a:ext>
            </a:extLst>
          </p:cNvPr>
          <p:cNvGraphicFramePr>
            <a:graphicFrameLocks noGrp="1"/>
          </p:cNvGraphicFramePr>
          <p:nvPr>
            <p:ph idx="1"/>
            <p:extLst>
              <p:ext uri="{D42A27DB-BD31-4B8C-83A1-F6EECF244321}">
                <p14:modId xmlns:p14="http://schemas.microsoft.com/office/powerpoint/2010/main" val="662043592"/>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M</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F</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F</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M</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F</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5" name="Rectangle 4">
            <a:extLst>
              <a:ext uri="{FF2B5EF4-FFF2-40B4-BE49-F238E27FC236}">
                <a16:creationId xmlns:a16="http://schemas.microsoft.com/office/drawing/2014/main" id="{57632B78-2984-0B47-ACAA-211C4B367D9B}"/>
              </a:ext>
            </a:extLst>
          </p:cNvPr>
          <p:cNvSpPr/>
          <p:nvPr/>
        </p:nvSpPr>
        <p:spPr>
          <a:xfrm>
            <a:off x="431800" y="2044103"/>
            <a:ext cx="11430000" cy="370485"/>
          </a:xfrm>
          <a:prstGeom prst="rect">
            <a:avLst/>
          </a:prstGeom>
          <a:solidFill>
            <a:schemeClr val="accent3">
              <a:lumMod val="75000"/>
              <a:alpha val="4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9DE361-2A41-0241-839C-16AEF96045BF}"/>
              </a:ext>
            </a:extLst>
          </p:cNvPr>
          <p:cNvSpPr/>
          <p:nvPr/>
        </p:nvSpPr>
        <p:spPr>
          <a:xfrm>
            <a:off x="431800" y="3136620"/>
            <a:ext cx="11430000" cy="370485"/>
          </a:xfrm>
          <a:prstGeom prst="rect">
            <a:avLst/>
          </a:prstGeom>
          <a:solidFill>
            <a:schemeClr val="accent3">
              <a:lumMod val="75000"/>
              <a:alpha val="46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7E14AD4D-8A6A-DC4A-AC53-A7BB87FA7490}"/>
              </a:ext>
            </a:extLst>
          </p:cNvPr>
          <p:cNvGraphicFramePr>
            <a:graphicFrameLocks noGrp="1"/>
          </p:cNvGraphicFramePr>
          <p:nvPr>
            <p:extLst>
              <p:ext uri="{D42A27DB-BD31-4B8C-83A1-F6EECF244321}">
                <p14:modId xmlns:p14="http://schemas.microsoft.com/office/powerpoint/2010/main" val="1992118129"/>
              </p:ext>
            </p:extLst>
          </p:nvPr>
        </p:nvGraphicFramePr>
        <p:xfrm>
          <a:off x="431800" y="3533178"/>
          <a:ext cx="11430000" cy="3657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3297616001"/>
                    </a:ext>
                  </a:extLst>
                </a:gridCol>
                <a:gridCol w="2286000">
                  <a:extLst>
                    <a:ext uri="{9D8B030D-6E8A-4147-A177-3AD203B41FA5}">
                      <a16:colId xmlns:a16="http://schemas.microsoft.com/office/drawing/2014/main" val="2426230221"/>
                    </a:ext>
                  </a:extLst>
                </a:gridCol>
                <a:gridCol w="2286000">
                  <a:extLst>
                    <a:ext uri="{9D8B030D-6E8A-4147-A177-3AD203B41FA5}">
                      <a16:colId xmlns:a16="http://schemas.microsoft.com/office/drawing/2014/main" val="1908923544"/>
                    </a:ext>
                  </a:extLst>
                </a:gridCol>
                <a:gridCol w="2286000">
                  <a:extLst>
                    <a:ext uri="{9D8B030D-6E8A-4147-A177-3AD203B41FA5}">
                      <a16:colId xmlns:a16="http://schemas.microsoft.com/office/drawing/2014/main" val="466612897"/>
                    </a:ext>
                  </a:extLst>
                </a:gridCol>
                <a:gridCol w="2286000">
                  <a:extLst>
                    <a:ext uri="{9D8B030D-6E8A-4147-A177-3AD203B41FA5}">
                      <a16:colId xmlns:a16="http://schemas.microsoft.com/office/drawing/2014/main" val="2890115942"/>
                    </a:ext>
                  </a:extLst>
                </a:gridCol>
              </a:tblGrid>
              <a:tr h="0">
                <a:tc>
                  <a:txBody>
                    <a:bodyPr/>
                    <a:lstStyle/>
                    <a:p>
                      <a:r>
                        <a:rPr lang="en-US" dirty="0"/>
                        <a:t>13</a:t>
                      </a:r>
                    </a:p>
                  </a:txBody>
                  <a:tcPr/>
                </a:tc>
                <a:tc>
                  <a:txBody>
                    <a:bodyPr/>
                    <a:lstStyle/>
                    <a:p>
                      <a:r>
                        <a:rPr lang="en-US" dirty="0"/>
                        <a:t>F</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752897791"/>
                  </a:ext>
                </a:extLst>
              </a:tr>
            </a:tbl>
          </a:graphicData>
        </a:graphic>
      </p:graphicFrame>
    </p:spTree>
    <p:extLst>
      <p:ext uri="{BB962C8B-B14F-4D97-AF65-F5344CB8AC3E}">
        <p14:creationId xmlns:p14="http://schemas.microsoft.com/office/powerpoint/2010/main" val="16046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8EF-5A3B-8F44-8210-CFD826FDDEB5}"/>
              </a:ext>
            </a:extLst>
          </p:cNvPr>
          <p:cNvSpPr>
            <a:spLocks noGrp="1"/>
          </p:cNvSpPr>
          <p:nvPr>
            <p:ph type="title"/>
          </p:nvPr>
        </p:nvSpPr>
        <p:spPr/>
        <p:txBody>
          <a:bodyPr/>
          <a:lstStyle/>
          <a:p>
            <a:r>
              <a:rPr lang="en-US" dirty="0"/>
              <a:t>Data Scrubbing – One-Hot Encoding</a:t>
            </a:r>
          </a:p>
        </p:txBody>
      </p:sp>
      <p:graphicFrame>
        <p:nvGraphicFramePr>
          <p:cNvPr id="4" name="Content Placeholder 3">
            <a:extLst>
              <a:ext uri="{FF2B5EF4-FFF2-40B4-BE49-F238E27FC236}">
                <a16:creationId xmlns:a16="http://schemas.microsoft.com/office/drawing/2014/main" id="{8DA7C7B8-8BB9-FD4A-A89A-4F89AC2ECD88}"/>
              </a:ext>
            </a:extLst>
          </p:cNvPr>
          <p:cNvGraphicFramePr>
            <a:graphicFrameLocks noGrp="1"/>
          </p:cNvGraphicFramePr>
          <p:nvPr>
            <p:ph idx="1"/>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M</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F</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F</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M</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F</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graphicFrame>
        <p:nvGraphicFramePr>
          <p:cNvPr id="7" name="Content Placeholder 3">
            <a:extLst>
              <a:ext uri="{FF2B5EF4-FFF2-40B4-BE49-F238E27FC236}">
                <a16:creationId xmlns:a16="http://schemas.microsoft.com/office/drawing/2014/main" id="{10F628F5-CB5F-DC49-ACDB-C6006FFD2DA7}"/>
              </a:ext>
            </a:extLst>
          </p:cNvPr>
          <p:cNvGraphicFramePr>
            <a:graphicFrameLocks/>
          </p:cNvGraphicFramePr>
          <p:nvPr>
            <p:extLst>
              <p:ext uri="{D42A27DB-BD31-4B8C-83A1-F6EECF244321}">
                <p14:modId xmlns:p14="http://schemas.microsoft.com/office/powerpoint/2010/main" val="1422497107"/>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3" name="TextBox 2">
            <a:extLst>
              <a:ext uri="{FF2B5EF4-FFF2-40B4-BE49-F238E27FC236}">
                <a16:creationId xmlns:a16="http://schemas.microsoft.com/office/drawing/2014/main" id="{03996844-B037-064D-8C84-7516D9B1CBF5}"/>
              </a:ext>
            </a:extLst>
          </p:cNvPr>
          <p:cNvSpPr txBox="1"/>
          <p:nvPr/>
        </p:nvSpPr>
        <p:spPr>
          <a:xfrm>
            <a:off x="431800" y="3871913"/>
            <a:ext cx="11290300" cy="369332"/>
          </a:xfrm>
          <a:prstGeom prst="rect">
            <a:avLst/>
          </a:prstGeom>
          <a:noFill/>
        </p:spPr>
        <p:txBody>
          <a:bodyPr wrap="square" rtlCol="0">
            <a:spAutoFit/>
          </a:bodyPr>
          <a:lstStyle/>
          <a:p>
            <a:r>
              <a:rPr lang="en-US" dirty="0"/>
              <a:t>Many calculations need to work with numeric data</a:t>
            </a:r>
          </a:p>
        </p:txBody>
      </p:sp>
    </p:spTree>
    <p:extLst>
      <p:ext uri="{BB962C8B-B14F-4D97-AF65-F5344CB8AC3E}">
        <p14:creationId xmlns:p14="http://schemas.microsoft.com/office/powerpoint/2010/main" val="338569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5724-F98D-0A4B-8150-CB865A7894F9}"/>
              </a:ext>
            </a:extLst>
          </p:cNvPr>
          <p:cNvSpPr>
            <a:spLocks noGrp="1"/>
          </p:cNvSpPr>
          <p:nvPr>
            <p:ph type="title"/>
          </p:nvPr>
        </p:nvSpPr>
        <p:spPr/>
        <p:txBody>
          <a:bodyPr/>
          <a:lstStyle/>
          <a:p>
            <a:r>
              <a:rPr lang="en-US" dirty="0"/>
              <a:t>Data Scrubbing –Location One-Hot Encoding</a:t>
            </a:r>
          </a:p>
        </p:txBody>
      </p:sp>
      <p:graphicFrame>
        <p:nvGraphicFramePr>
          <p:cNvPr id="4" name="Content Placeholder 3">
            <a:extLst>
              <a:ext uri="{FF2B5EF4-FFF2-40B4-BE49-F238E27FC236}">
                <a16:creationId xmlns:a16="http://schemas.microsoft.com/office/drawing/2014/main" id="{49CD4017-A98D-6B43-BCDF-7313C489009C}"/>
              </a:ext>
            </a:extLst>
          </p:cNvPr>
          <p:cNvGraphicFramePr>
            <a:graphicFrameLocks noGrp="1"/>
          </p:cNvGraphicFramePr>
          <p:nvPr>
            <p:ph idx="1"/>
            <p:extLst>
              <p:ext uri="{D42A27DB-BD31-4B8C-83A1-F6EECF244321}">
                <p14:modId xmlns:p14="http://schemas.microsoft.com/office/powerpoint/2010/main" val="1912880050"/>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102K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32K</a:t>
                      </a:r>
                    </a:p>
                  </a:txBody>
                  <a:tcPr/>
                </a:tc>
                <a:tc>
                  <a:txBody>
                    <a:bodyPr/>
                    <a:lstStyle/>
                    <a:p>
                      <a:r>
                        <a:rPr lang="en-US" dirty="0"/>
                        <a:t>Newport, RI</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.1K</a:t>
                      </a:r>
                    </a:p>
                  </a:txBody>
                  <a:tcPr/>
                </a:tc>
                <a:tc>
                  <a:txBody>
                    <a:bodyPr/>
                    <a:lstStyle/>
                    <a:p>
                      <a:r>
                        <a:rPr lang="en-US" dirty="0"/>
                        <a:t>Columbus, OH</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Columbus, OH</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.05K</a:t>
                      </a:r>
                    </a:p>
                  </a:txBody>
                  <a:tcPr/>
                </a:tc>
                <a:tc>
                  <a:txBody>
                    <a:bodyPr/>
                    <a:lstStyle/>
                    <a:p>
                      <a:r>
                        <a:rPr lang="en-US" dirty="0"/>
                        <a:t>Newport, RI</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graphicFrame>
        <p:nvGraphicFramePr>
          <p:cNvPr id="5" name="Content Placeholder 3">
            <a:extLst>
              <a:ext uri="{FF2B5EF4-FFF2-40B4-BE49-F238E27FC236}">
                <a16:creationId xmlns:a16="http://schemas.microsoft.com/office/drawing/2014/main" id="{73FD753E-699A-FD47-B7DB-F1600D8878F7}"/>
              </a:ext>
            </a:extLst>
          </p:cNvPr>
          <p:cNvGraphicFramePr>
            <a:graphicFrameLocks/>
          </p:cNvGraphicFramePr>
          <p:nvPr>
            <p:extLst>
              <p:ext uri="{D42A27DB-BD31-4B8C-83A1-F6EECF244321}">
                <p14:modId xmlns:p14="http://schemas.microsoft.com/office/powerpoint/2010/main" val="2662266659"/>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Columbus</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32K</a:t>
                      </a:r>
                    </a:p>
                  </a:txBody>
                  <a:tcPr/>
                </a:tc>
                <a:tc>
                  <a:txBody>
                    <a:bodyPr/>
                    <a:lstStyle/>
                    <a:p>
                      <a:r>
                        <a:rPr lang="en-US" dirty="0"/>
                        <a:t>0</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.1K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.05K</a:t>
                      </a:r>
                    </a:p>
                  </a:txBody>
                  <a:tcPr/>
                </a:tc>
                <a:tc>
                  <a:txBody>
                    <a:bodyPr/>
                    <a:lstStyle/>
                    <a:p>
                      <a:r>
                        <a:rPr lang="en-US" dirty="0"/>
                        <a:t>0</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graphicFrame>
        <p:nvGraphicFramePr>
          <p:cNvPr id="6" name="Content Placeholder 3">
            <a:extLst>
              <a:ext uri="{FF2B5EF4-FFF2-40B4-BE49-F238E27FC236}">
                <a16:creationId xmlns:a16="http://schemas.microsoft.com/office/drawing/2014/main" id="{5A4CBC35-CE04-8E40-99FB-CE808AB479F2}"/>
              </a:ext>
            </a:extLst>
          </p:cNvPr>
          <p:cNvGraphicFramePr>
            <a:graphicFrameLocks/>
          </p:cNvGraphicFramePr>
          <p:nvPr>
            <p:extLst>
              <p:ext uri="{D42A27DB-BD31-4B8C-83A1-F6EECF244321}">
                <p14:modId xmlns:p14="http://schemas.microsoft.com/office/powerpoint/2010/main" val="3427116731"/>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Location Id</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32K</a:t>
                      </a:r>
                    </a:p>
                  </a:txBody>
                  <a:tcPr/>
                </a:tc>
                <a:tc>
                  <a:txBody>
                    <a:bodyPr/>
                    <a:lstStyle/>
                    <a:p>
                      <a:r>
                        <a:rPr lang="en-US" dirty="0"/>
                        <a:t>2</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.1K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.05K</a:t>
                      </a:r>
                    </a:p>
                  </a:txBody>
                  <a:tcPr/>
                </a:tc>
                <a:tc>
                  <a:txBody>
                    <a:bodyPr/>
                    <a:lstStyle/>
                    <a:p>
                      <a:r>
                        <a:rPr lang="en-US" dirty="0"/>
                        <a:t>2</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Tree>
    <p:extLst>
      <p:ext uri="{BB962C8B-B14F-4D97-AF65-F5344CB8AC3E}">
        <p14:creationId xmlns:p14="http://schemas.microsoft.com/office/powerpoint/2010/main" val="360514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8EF-5A3B-8F44-8210-CFD826FDDEB5}"/>
              </a:ext>
            </a:extLst>
          </p:cNvPr>
          <p:cNvSpPr>
            <a:spLocks noGrp="1"/>
          </p:cNvSpPr>
          <p:nvPr>
            <p:ph type="title"/>
          </p:nvPr>
        </p:nvSpPr>
        <p:spPr/>
        <p:txBody>
          <a:bodyPr/>
          <a:lstStyle/>
          <a:p>
            <a:r>
              <a:rPr lang="en-US" dirty="0"/>
              <a:t>Data Scrubbing – Binning</a:t>
            </a:r>
          </a:p>
        </p:txBody>
      </p:sp>
      <p:graphicFrame>
        <p:nvGraphicFramePr>
          <p:cNvPr id="7" name="Content Placeholder 3">
            <a:extLst>
              <a:ext uri="{FF2B5EF4-FFF2-40B4-BE49-F238E27FC236}">
                <a16:creationId xmlns:a16="http://schemas.microsoft.com/office/drawing/2014/main" id="{10F628F5-CB5F-DC49-ACDB-C6006FFD2DA7}"/>
              </a:ext>
            </a:extLst>
          </p:cNvPr>
          <p:cNvGraphicFramePr>
            <a:graphicFrameLocks/>
          </p:cNvGraphicFramePr>
          <p:nvPr>
            <p:extLst>
              <p:ext uri="{D42A27DB-BD31-4B8C-83A1-F6EECF244321}">
                <p14:modId xmlns:p14="http://schemas.microsoft.com/office/powerpoint/2010/main" val="4108733982"/>
              </p:ext>
            </p:extLst>
          </p:nvPr>
        </p:nvGraphicFramePr>
        <p:xfrm>
          <a:off x="441324" y="911005"/>
          <a:ext cx="11430000" cy="259588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743671453"/>
                    </a:ext>
                  </a:extLst>
                </a:gridCol>
                <a:gridCol w="2286000">
                  <a:extLst>
                    <a:ext uri="{9D8B030D-6E8A-4147-A177-3AD203B41FA5}">
                      <a16:colId xmlns:a16="http://schemas.microsoft.com/office/drawing/2014/main" val="1873647569"/>
                    </a:ext>
                  </a:extLst>
                </a:gridCol>
                <a:gridCol w="2286000">
                  <a:extLst>
                    <a:ext uri="{9D8B030D-6E8A-4147-A177-3AD203B41FA5}">
                      <a16:colId xmlns:a16="http://schemas.microsoft.com/office/drawing/2014/main" val="438548965"/>
                    </a:ext>
                  </a:extLst>
                </a:gridCol>
                <a:gridCol w="2286000">
                  <a:extLst>
                    <a:ext uri="{9D8B030D-6E8A-4147-A177-3AD203B41FA5}">
                      <a16:colId xmlns:a16="http://schemas.microsoft.com/office/drawing/2014/main" val="2102502387"/>
                    </a:ext>
                  </a:extLst>
                </a:gridCol>
                <a:gridCol w="2286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Income</a:t>
                      </a:r>
                    </a:p>
                  </a:txBody>
                  <a:tcPr/>
                </a:tc>
                <a:tc>
                  <a:txBody>
                    <a:bodyPr/>
                    <a:lstStyle/>
                    <a:p>
                      <a:r>
                        <a:rPr lang="en-US" dirty="0"/>
                        <a:t>Columbus</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102K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32K</a:t>
                      </a:r>
                    </a:p>
                  </a:txBody>
                  <a:tcPr/>
                </a:tc>
                <a:tc>
                  <a:txBody>
                    <a:bodyPr/>
                    <a:lstStyle/>
                    <a:p>
                      <a:r>
                        <a:rPr lang="en-US" dirty="0"/>
                        <a:t>0</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.1K</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59K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48K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.05K</a:t>
                      </a:r>
                    </a:p>
                  </a:txBody>
                  <a:tcPr/>
                </a:tc>
                <a:tc>
                  <a:txBody>
                    <a:bodyPr/>
                    <a:lstStyle/>
                    <a:p>
                      <a:r>
                        <a:rPr lang="en-US" dirty="0"/>
                        <a:t>0</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3" name="TextBox 2">
            <a:extLst>
              <a:ext uri="{FF2B5EF4-FFF2-40B4-BE49-F238E27FC236}">
                <a16:creationId xmlns:a16="http://schemas.microsoft.com/office/drawing/2014/main" id="{03996844-B037-064D-8C84-7516D9B1CBF5}"/>
              </a:ext>
            </a:extLst>
          </p:cNvPr>
          <p:cNvSpPr txBox="1"/>
          <p:nvPr/>
        </p:nvSpPr>
        <p:spPr>
          <a:xfrm>
            <a:off x="431800" y="3871913"/>
            <a:ext cx="11290300" cy="646331"/>
          </a:xfrm>
          <a:prstGeom prst="rect">
            <a:avLst/>
          </a:prstGeom>
          <a:noFill/>
        </p:spPr>
        <p:txBody>
          <a:bodyPr wrap="square" rtlCol="0">
            <a:spAutoFit/>
          </a:bodyPr>
          <a:lstStyle/>
          <a:p>
            <a:r>
              <a:rPr lang="en-US" dirty="0"/>
              <a:t>Just because it is numeric does not mean it is relevant – sometimes the numeric information points to some feature that is relevant.</a:t>
            </a:r>
          </a:p>
        </p:txBody>
      </p:sp>
      <p:graphicFrame>
        <p:nvGraphicFramePr>
          <p:cNvPr id="6" name="Content Placeholder 3">
            <a:extLst>
              <a:ext uri="{FF2B5EF4-FFF2-40B4-BE49-F238E27FC236}">
                <a16:creationId xmlns:a16="http://schemas.microsoft.com/office/drawing/2014/main" id="{B944C6C3-1623-EE46-B1C8-930EF41B1382}"/>
              </a:ext>
            </a:extLst>
          </p:cNvPr>
          <p:cNvGraphicFramePr>
            <a:graphicFrameLocks/>
          </p:cNvGraphicFramePr>
          <p:nvPr>
            <p:extLst>
              <p:ext uri="{D42A27DB-BD31-4B8C-83A1-F6EECF244321}">
                <p14:modId xmlns:p14="http://schemas.microsoft.com/office/powerpoint/2010/main" val="2097940225"/>
              </p:ext>
            </p:extLst>
          </p:nvPr>
        </p:nvGraphicFramePr>
        <p:xfrm>
          <a:off x="441324" y="907609"/>
          <a:ext cx="11430000" cy="2595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743671453"/>
                    </a:ext>
                  </a:extLst>
                </a:gridCol>
                <a:gridCol w="1905000">
                  <a:extLst>
                    <a:ext uri="{9D8B030D-6E8A-4147-A177-3AD203B41FA5}">
                      <a16:colId xmlns:a16="http://schemas.microsoft.com/office/drawing/2014/main" val="1873647569"/>
                    </a:ext>
                  </a:extLst>
                </a:gridCol>
                <a:gridCol w="1905000">
                  <a:extLst>
                    <a:ext uri="{9D8B030D-6E8A-4147-A177-3AD203B41FA5}">
                      <a16:colId xmlns:a16="http://schemas.microsoft.com/office/drawing/2014/main" val="438548965"/>
                    </a:ext>
                  </a:extLst>
                </a:gridCol>
                <a:gridCol w="1905000">
                  <a:extLst>
                    <a:ext uri="{9D8B030D-6E8A-4147-A177-3AD203B41FA5}">
                      <a16:colId xmlns:a16="http://schemas.microsoft.com/office/drawing/2014/main" val="2124463228"/>
                    </a:ext>
                  </a:extLst>
                </a:gridCol>
                <a:gridCol w="1905000">
                  <a:extLst>
                    <a:ext uri="{9D8B030D-6E8A-4147-A177-3AD203B41FA5}">
                      <a16:colId xmlns:a16="http://schemas.microsoft.com/office/drawing/2014/main" val="2102502387"/>
                    </a:ext>
                  </a:extLst>
                </a:gridCol>
                <a:gridCol w="1905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Middle Class</a:t>
                      </a:r>
                    </a:p>
                  </a:txBody>
                  <a:tcPr/>
                </a:tc>
                <a:tc>
                  <a:txBody>
                    <a:bodyPr/>
                    <a:lstStyle/>
                    <a:p>
                      <a:r>
                        <a:rPr lang="en-US" dirty="0"/>
                        <a:t>Lower Class</a:t>
                      </a:r>
                    </a:p>
                  </a:txBody>
                  <a:tcPr/>
                </a:tc>
                <a:tc>
                  <a:txBody>
                    <a:bodyPr/>
                    <a:lstStyle/>
                    <a:p>
                      <a:r>
                        <a:rPr lang="en-US" dirty="0"/>
                        <a:t>Columbus</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8" name="TextBox 7">
            <a:extLst>
              <a:ext uri="{FF2B5EF4-FFF2-40B4-BE49-F238E27FC236}">
                <a16:creationId xmlns:a16="http://schemas.microsoft.com/office/drawing/2014/main" id="{0E28BACB-B8DB-F44D-84F0-E0878CA15167}"/>
              </a:ext>
            </a:extLst>
          </p:cNvPr>
          <p:cNvSpPr txBox="1"/>
          <p:nvPr/>
        </p:nvSpPr>
        <p:spPr>
          <a:xfrm>
            <a:off x="431800" y="4710113"/>
            <a:ext cx="11290300" cy="369332"/>
          </a:xfrm>
          <a:prstGeom prst="rect">
            <a:avLst/>
          </a:prstGeom>
          <a:noFill/>
        </p:spPr>
        <p:txBody>
          <a:bodyPr wrap="square" rtlCol="0">
            <a:spAutoFit/>
          </a:bodyPr>
          <a:lstStyle/>
          <a:p>
            <a:r>
              <a:rPr lang="en-US" dirty="0"/>
              <a:t>One way to measure middle class household income is between 25k-100k </a:t>
            </a:r>
          </a:p>
        </p:txBody>
      </p:sp>
    </p:spTree>
    <p:extLst>
      <p:ext uri="{BB962C8B-B14F-4D97-AF65-F5344CB8AC3E}">
        <p14:creationId xmlns:p14="http://schemas.microsoft.com/office/powerpoint/2010/main" val="22335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E8EF-5A3B-8F44-8210-CFD826FDDEB5}"/>
              </a:ext>
            </a:extLst>
          </p:cNvPr>
          <p:cNvSpPr>
            <a:spLocks noGrp="1"/>
          </p:cNvSpPr>
          <p:nvPr>
            <p:ph type="title"/>
          </p:nvPr>
        </p:nvSpPr>
        <p:spPr/>
        <p:txBody>
          <a:bodyPr/>
          <a:lstStyle/>
          <a:p>
            <a:r>
              <a:rPr lang="en-US" dirty="0"/>
              <a:t>Data Scrubbing – Missing Data</a:t>
            </a:r>
          </a:p>
        </p:txBody>
      </p:sp>
      <p:graphicFrame>
        <p:nvGraphicFramePr>
          <p:cNvPr id="6" name="Content Placeholder 3">
            <a:extLst>
              <a:ext uri="{FF2B5EF4-FFF2-40B4-BE49-F238E27FC236}">
                <a16:creationId xmlns:a16="http://schemas.microsoft.com/office/drawing/2014/main" id="{B944C6C3-1623-EE46-B1C8-930EF41B1382}"/>
              </a:ext>
            </a:extLst>
          </p:cNvPr>
          <p:cNvGraphicFramePr>
            <a:graphicFrameLocks/>
          </p:cNvGraphicFramePr>
          <p:nvPr>
            <p:extLst>
              <p:ext uri="{D42A27DB-BD31-4B8C-83A1-F6EECF244321}">
                <p14:modId xmlns:p14="http://schemas.microsoft.com/office/powerpoint/2010/main" val="3527013420"/>
              </p:ext>
            </p:extLst>
          </p:nvPr>
        </p:nvGraphicFramePr>
        <p:xfrm>
          <a:off x="432154" y="892811"/>
          <a:ext cx="11430000" cy="2595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743671453"/>
                    </a:ext>
                  </a:extLst>
                </a:gridCol>
                <a:gridCol w="1905000">
                  <a:extLst>
                    <a:ext uri="{9D8B030D-6E8A-4147-A177-3AD203B41FA5}">
                      <a16:colId xmlns:a16="http://schemas.microsoft.com/office/drawing/2014/main" val="1873647569"/>
                    </a:ext>
                  </a:extLst>
                </a:gridCol>
                <a:gridCol w="1905000">
                  <a:extLst>
                    <a:ext uri="{9D8B030D-6E8A-4147-A177-3AD203B41FA5}">
                      <a16:colId xmlns:a16="http://schemas.microsoft.com/office/drawing/2014/main" val="438548965"/>
                    </a:ext>
                  </a:extLst>
                </a:gridCol>
                <a:gridCol w="1905000">
                  <a:extLst>
                    <a:ext uri="{9D8B030D-6E8A-4147-A177-3AD203B41FA5}">
                      <a16:colId xmlns:a16="http://schemas.microsoft.com/office/drawing/2014/main" val="2124463228"/>
                    </a:ext>
                  </a:extLst>
                </a:gridCol>
                <a:gridCol w="1905000">
                  <a:extLst>
                    <a:ext uri="{9D8B030D-6E8A-4147-A177-3AD203B41FA5}">
                      <a16:colId xmlns:a16="http://schemas.microsoft.com/office/drawing/2014/main" val="2102502387"/>
                    </a:ext>
                  </a:extLst>
                </a:gridCol>
                <a:gridCol w="1905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Middle Class</a:t>
                      </a:r>
                    </a:p>
                  </a:txBody>
                  <a:tcPr/>
                </a:tc>
                <a:tc>
                  <a:txBody>
                    <a:bodyPr/>
                    <a:lstStyle/>
                    <a:p>
                      <a:r>
                        <a:rPr lang="en-US" dirty="0"/>
                        <a:t>Lower Class</a:t>
                      </a:r>
                    </a:p>
                  </a:txBody>
                  <a:tcPr/>
                </a:tc>
                <a:tc>
                  <a:txBody>
                    <a:bodyPr/>
                    <a:lstStyle/>
                    <a:p>
                      <a:r>
                        <a:rPr lang="en-US" dirty="0"/>
                        <a:t>Columbus</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4" name="Rectangle 3">
            <a:extLst>
              <a:ext uri="{FF2B5EF4-FFF2-40B4-BE49-F238E27FC236}">
                <a16:creationId xmlns:a16="http://schemas.microsoft.com/office/drawing/2014/main" id="{BC6AAF81-F944-BF4F-9949-3C1BD7336C1F}"/>
              </a:ext>
            </a:extLst>
          </p:cNvPr>
          <p:cNvSpPr/>
          <p:nvPr/>
        </p:nvSpPr>
        <p:spPr>
          <a:xfrm>
            <a:off x="2328863" y="2757488"/>
            <a:ext cx="1928812" cy="357187"/>
          </a:xfrm>
          <a:prstGeom prst="rect">
            <a:avLst/>
          </a:prstGeom>
          <a:solidFill>
            <a:schemeClr val="bg2">
              <a:lumMod val="40000"/>
              <a:lumOff val="6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7FE75E-A2ED-F442-BD20-B6F891D231F6}"/>
              </a:ext>
            </a:extLst>
          </p:cNvPr>
          <p:cNvSpPr/>
          <p:nvPr/>
        </p:nvSpPr>
        <p:spPr>
          <a:xfrm>
            <a:off x="557213" y="3929063"/>
            <a:ext cx="271462"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D0E725-F92E-2D43-808F-A8CD6C32C826}"/>
              </a:ext>
            </a:extLst>
          </p:cNvPr>
          <p:cNvSpPr/>
          <p:nvPr/>
        </p:nvSpPr>
        <p:spPr>
          <a:xfrm>
            <a:off x="981075" y="4129088"/>
            <a:ext cx="271462" cy="154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169572-46BA-9541-BA32-E8D16859B887}"/>
              </a:ext>
            </a:extLst>
          </p:cNvPr>
          <p:cNvSpPr/>
          <p:nvPr/>
        </p:nvSpPr>
        <p:spPr>
          <a:xfrm>
            <a:off x="1404937" y="4286250"/>
            <a:ext cx="271462" cy="138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DFED0D-55AB-594F-81DA-314A774B2AAB}"/>
              </a:ext>
            </a:extLst>
          </p:cNvPr>
          <p:cNvSpPr/>
          <p:nvPr/>
        </p:nvSpPr>
        <p:spPr>
          <a:xfrm>
            <a:off x="1826415" y="4400550"/>
            <a:ext cx="271462" cy="127158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FFA747-7970-6246-86BA-BE268C2781D1}"/>
              </a:ext>
            </a:extLst>
          </p:cNvPr>
          <p:cNvSpPr/>
          <p:nvPr/>
        </p:nvSpPr>
        <p:spPr>
          <a:xfrm>
            <a:off x="2247893" y="4529138"/>
            <a:ext cx="27146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BA85C0-8747-2843-8827-AAB2BCBE3F9E}"/>
              </a:ext>
            </a:extLst>
          </p:cNvPr>
          <p:cNvSpPr/>
          <p:nvPr/>
        </p:nvSpPr>
        <p:spPr>
          <a:xfrm>
            <a:off x="2669371" y="4529138"/>
            <a:ext cx="27146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9CDED3-90EF-0341-99D5-922F492A6C19}"/>
              </a:ext>
            </a:extLst>
          </p:cNvPr>
          <p:cNvSpPr/>
          <p:nvPr/>
        </p:nvSpPr>
        <p:spPr>
          <a:xfrm>
            <a:off x="3090849" y="4529138"/>
            <a:ext cx="271462"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2E2828-FBB9-984C-B455-D4002CECED10}"/>
              </a:ext>
            </a:extLst>
          </p:cNvPr>
          <p:cNvSpPr/>
          <p:nvPr/>
        </p:nvSpPr>
        <p:spPr>
          <a:xfrm>
            <a:off x="4338638" y="3929063"/>
            <a:ext cx="271462" cy="1743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4060E4-2303-344C-9889-367393814929}"/>
              </a:ext>
            </a:extLst>
          </p:cNvPr>
          <p:cNvSpPr/>
          <p:nvPr/>
        </p:nvSpPr>
        <p:spPr>
          <a:xfrm>
            <a:off x="4762500" y="4129088"/>
            <a:ext cx="271462" cy="154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5FE12B-5177-D548-ADDB-617B206AC10A}"/>
              </a:ext>
            </a:extLst>
          </p:cNvPr>
          <p:cNvSpPr/>
          <p:nvPr/>
        </p:nvSpPr>
        <p:spPr>
          <a:xfrm>
            <a:off x="5186362" y="4286250"/>
            <a:ext cx="271462" cy="138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9DD34C-8F59-2349-8402-852E4522878C}"/>
              </a:ext>
            </a:extLst>
          </p:cNvPr>
          <p:cNvSpPr/>
          <p:nvPr/>
        </p:nvSpPr>
        <p:spPr>
          <a:xfrm>
            <a:off x="5607840" y="4400550"/>
            <a:ext cx="271462" cy="1271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B2B569-BBAF-9F47-A9E8-9A9ACB07A485}"/>
              </a:ext>
            </a:extLst>
          </p:cNvPr>
          <p:cNvSpPr/>
          <p:nvPr/>
        </p:nvSpPr>
        <p:spPr>
          <a:xfrm>
            <a:off x="6029318" y="4529138"/>
            <a:ext cx="271462" cy="1143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5C32C1-0EBE-D049-AB13-FA7BF3362D4B}"/>
              </a:ext>
            </a:extLst>
          </p:cNvPr>
          <p:cNvSpPr/>
          <p:nvPr/>
        </p:nvSpPr>
        <p:spPr>
          <a:xfrm>
            <a:off x="6450796" y="4529138"/>
            <a:ext cx="271462" cy="1143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C4CDDD-A243-EA4B-8D8B-9FE2335803A4}"/>
              </a:ext>
            </a:extLst>
          </p:cNvPr>
          <p:cNvSpPr/>
          <p:nvPr/>
        </p:nvSpPr>
        <p:spPr>
          <a:xfrm>
            <a:off x="6872274" y="4529138"/>
            <a:ext cx="271462" cy="1143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3B9A0D6-A97B-BE49-B653-39090495236C}"/>
              </a:ext>
            </a:extLst>
          </p:cNvPr>
          <p:cNvSpPr txBox="1"/>
          <p:nvPr/>
        </p:nvSpPr>
        <p:spPr>
          <a:xfrm>
            <a:off x="1602116" y="5762109"/>
            <a:ext cx="917239" cy="369332"/>
          </a:xfrm>
          <a:prstGeom prst="rect">
            <a:avLst/>
          </a:prstGeom>
          <a:noFill/>
        </p:spPr>
        <p:txBody>
          <a:bodyPr wrap="none" rtlCol="0">
            <a:spAutoFit/>
          </a:bodyPr>
          <a:lstStyle/>
          <a:p>
            <a:r>
              <a:rPr lang="en-US" dirty="0"/>
              <a:t>Median</a:t>
            </a:r>
          </a:p>
        </p:txBody>
      </p:sp>
      <p:sp>
        <p:nvSpPr>
          <p:cNvPr id="5" name="TextBox 4">
            <a:extLst>
              <a:ext uri="{FF2B5EF4-FFF2-40B4-BE49-F238E27FC236}">
                <a16:creationId xmlns:a16="http://schemas.microsoft.com/office/drawing/2014/main" id="{BDEEE28B-2B72-8340-A226-60020EE326C1}"/>
              </a:ext>
            </a:extLst>
          </p:cNvPr>
          <p:cNvSpPr txBox="1"/>
          <p:nvPr/>
        </p:nvSpPr>
        <p:spPr>
          <a:xfrm>
            <a:off x="5563071" y="5762109"/>
            <a:ext cx="737702" cy="369332"/>
          </a:xfrm>
          <a:prstGeom prst="rect">
            <a:avLst/>
          </a:prstGeom>
          <a:noFill/>
        </p:spPr>
        <p:txBody>
          <a:bodyPr wrap="none" rtlCol="0">
            <a:spAutoFit/>
          </a:bodyPr>
          <a:lstStyle/>
          <a:p>
            <a:r>
              <a:rPr lang="en-US" dirty="0"/>
              <a:t>Mode</a:t>
            </a:r>
          </a:p>
        </p:txBody>
      </p:sp>
      <p:sp>
        <p:nvSpPr>
          <p:cNvPr id="24" name="Rectangle 23">
            <a:extLst>
              <a:ext uri="{FF2B5EF4-FFF2-40B4-BE49-F238E27FC236}">
                <a16:creationId xmlns:a16="http://schemas.microsoft.com/office/drawing/2014/main" id="{30863316-FD0A-AB40-B622-D87CD366A90A}"/>
              </a:ext>
            </a:extLst>
          </p:cNvPr>
          <p:cNvSpPr/>
          <p:nvPr/>
        </p:nvSpPr>
        <p:spPr>
          <a:xfrm>
            <a:off x="8786813" y="4800600"/>
            <a:ext cx="2800350" cy="300038"/>
          </a:xfrm>
          <a:prstGeom prst="rect">
            <a:avLst/>
          </a:prstGeom>
          <a:pattFill prst="wdUp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776944F-1838-0344-8344-88DE3DDD3B09}"/>
              </a:ext>
            </a:extLst>
          </p:cNvPr>
          <p:cNvSpPr txBox="1"/>
          <p:nvPr/>
        </p:nvSpPr>
        <p:spPr>
          <a:xfrm>
            <a:off x="9675758" y="5672138"/>
            <a:ext cx="1022459" cy="369332"/>
          </a:xfrm>
          <a:prstGeom prst="rect">
            <a:avLst/>
          </a:prstGeom>
          <a:noFill/>
        </p:spPr>
        <p:txBody>
          <a:bodyPr wrap="none" rtlCol="0">
            <a:spAutoFit/>
          </a:bodyPr>
          <a:lstStyle/>
          <a:p>
            <a:r>
              <a:rPr lang="en-US" dirty="0"/>
              <a:t>Removal</a:t>
            </a:r>
          </a:p>
        </p:txBody>
      </p:sp>
    </p:spTree>
    <p:extLst>
      <p:ext uri="{BB962C8B-B14F-4D97-AF65-F5344CB8AC3E}">
        <p14:creationId xmlns:p14="http://schemas.microsoft.com/office/powerpoint/2010/main" val="537631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FFA8-E5CC-044A-9606-0595263D05BE}"/>
              </a:ext>
            </a:extLst>
          </p:cNvPr>
          <p:cNvSpPr>
            <a:spLocks noGrp="1"/>
          </p:cNvSpPr>
          <p:nvPr>
            <p:ph type="title"/>
          </p:nvPr>
        </p:nvSpPr>
        <p:spPr/>
        <p:txBody>
          <a:bodyPr/>
          <a:lstStyle/>
          <a:p>
            <a:r>
              <a:rPr lang="en-US" dirty="0"/>
              <a:t>Splitting Data</a:t>
            </a:r>
          </a:p>
        </p:txBody>
      </p:sp>
      <p:graphicFrame>
        <p:nvGraphicFramePr>
          <p:cNvPr id="4" name="Content Placeholder 3">
            <a:extLst>
              <a:ext uri="{FF2B5EF4-FFF2-40B4-BE49-F238E27FC236}">
                <a16:creationId xmlns:a16="http://schemas.microsoft.com/office/drawing/2014/main" id="{DDA141A4-C761-0A47-ACA9-CCB8EF37C687}"/>
              </a:ext>
            </a:extLst>
          </p:cNvPr>
          <p:cNvGraphicFramePr>
            <a:graphicFrameLocks noGrp="1"/>
          </p:cNvGraphicFramePr>
          <p:nvPr>
            <p:ph idx="1"/>
            <p:extLst>
              <p:ext uri="{D42A27DB-BD31-4B8C-83A1-F6EECF244321}">
                <p14:modId xmlns:p14="http://schemas.microsoft.com/office/powerpoint/2010/main" val="2323396949"/>
              </p:ext>
            </p:extLst>
          </p:nvPr>
        </p:nvGraphicFramePr>
        <p:xfrm>
          <a:off x="431800" y="911225"/>
          <a:ext cx="11430000" cy="2595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1743671453"/>
                    </a:ext>
                  </a:extLst>
                </a:gridCol>
                <a:gridCol w="1905000">
                  <a:extLst>
                    <a:ext uri="{9D8B030D-6E8A-4147-A177-3AD203B41FA5}">
                      <a16:colId xmlns:a16="http://schemas.microsoft.com/office/drawing/2014/main" val="1873647569"/>
                    </a:ext>
                  </a:extLst>
                </a:gridCol>
                <a:gridCol w="1905000">
                  <a:extLst>
                    <a:ext uri="{9D8B030D-6E8A-4147-A177-3AD203B41FA5}">
                      <a16:colId xmlns:a16="http://schemas.microsoft.com/office/drawing/2014/main" val="438548965"/>
                    </a:ext>
                  </a:extLst>
                </a:gridCol>
                <a:gridCol w="1905000">
                  <a:extLst>
                    <a:ext uri="{9D8B030D-6E8A-4147-A177-3AD203B41FA5}">
                      <a16:colId xmlns:a16="http://schemas.microsoft.com/office/drawing/2014/main" val="2124463228"/>
                    </a:ext>
                  </a:extLst>
                </a:gridCol>
                <a:gridCol w="1905000">
                  <a:extLst>
                    <a:ext uri="{9D8B030D-6E8A-4147-A177-3AD203B41FA5}">
                      <a16:colId xmlns:a16="http://schemas.microsoft.com/office/drawing/2014/main" val="2102502387"/>
                    </a:ext>
                  </a:extLst>
                </a:gridCol>
                <a:gridCol w="1905000">
                  <a:extLst>
                    <a:ext uri="{9D8B030D-6E8A-4147-A177-3AD203B41FA5}">
                      <a16:colId xmlns:a16="http://schemas.microsoft.com/office/drawing/2014/main" val="102177124"/>
                    </a:ext>
                  </a:extLst>
                </a:gridCol>
              </a:tblGrid>
              <a:tr h="370840">
                <a:tc>
                  <a:txBody>
                    <a:bodyPr/>
                    <a:lstStyle/>
                    <a:p>
                      <a:r>
                        <a:rPr lang="en-US" dirty="0"/>
                        <a:t>Age</a:t>
                      </a:r>
                    </a:p>
                  </a:txBody>
                  <a:tcPr/>
                </a:tc>
                <a:tc>
                  <a:txBody>
                    <a:bodyPr/>
                    <a:lstStyle/>
                    <a:p>
                      <a:r>
                        <a:rPr lang="en-US" dirty="0"/>
                        <a:t>Gender</a:t>
                      </a:r>
                    </a:p>
                  </a:txBody>
                  <a:tcPr/>
                </a:tc>
                <a:tc>
                  <a:txBody>
                    <a:bodyPr/>
                    <a:lstStyle/>
                    <a:p>
                      <a:r>
                        <a:rPr lang="en-US" dirty="0"/>
                        <a:t>Middle Class</a:t>
                      </a:r>
                    </a:p>
                  </a:txBody>
                  <a:tcPr/>
                </a:tc>
                <a:tc>
                  <a:txBody>
                    <a:bodyPr/>
                    <a:lstStyle/>
                    <a:p>
                      <a:r>
                        <a:rPr lang="en-US" dirty="0"/>
                        <a:t>Lower Class</a:t>
                      </a:r>
                    </a:p>
                  </a:txBody>
                  <a:tcPr/>
                </a:tc>
                <a:tc>
                  <a:txBody>
                    <a:bodyPr/>
                    <a:lstStyle/>
                    <a:p>
                      <a:r>
                        <a:rPr lang="en-US" dirty="0"/>
                        <a:t>Columbus</a:t>
                      </a:r>
                    </a:p>
                  </a:txBody>
                  <a:tcPr/>
                </a:tc>
                <a:tc>
                  <a:txBody>
                    <a:bodyPr/>
                    <a:lstStyle/>
                    <a:p>
                      <a:r>
                        <a:rPr lang="en-US" dirty="0"/>
                        <a:t>Purchase</a:t>
                      </a:r>
                    </a:p>
                  </a:txBody>
                  <a:tcPr/>
                </a:tc>
                <a:extLst>
                  <a:ext uri="{0D108BD9-81ED-4DB2-BD59-A6C34878D82A}">
                    <a16:rowId xmlns:a16="http://schemas.microsoft.com/office/drawing/2014/main" val="1140896000"/>
                  </a:ext>
                </a:extLst>
              </a:tr>
              <a:tr h="370840">
                <a:tc>
                  <a:txBody>
                    <a:bodyPr/>
                    <a:lstStyle/>
                    <a:p>
                      <a:r>
                        <a:rPr lang="en-US" dirty="0"/>
                        <a:t>23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4213651151"/>
                  </a:ext>
                </a:extLst>
              </a:tr>
              <a:tr h="370840">
                <a:tc>
                  <a:txBody>
                    <a:bodyPr/>
                    <a:lstStyle/>
                    <a:p>
                      <a:r>
                        <a:rPr lang="en-US" dirty="0"/>
                        <a:t>54</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Y</a:t>
                      </a:r>
                    </a:p>
                  </a:txBody>
                  <a:tcPr/>
                </a:tc>
                <a:extLst>
                  <a:ext uri="{0D108BD9-81ED-4DB2-BD59-A6C34878D82A}">
                    <a16:rowId xmlns:a16="http://schemas.microsoft.com/office/drawing/2014/main" val="95607405"/>
                  </a:ext>
                </a:extLst>
              </a:tr>
              <a:tr h="370840">
                <a:tc>
                  <a:txBody>
                    <a:bodyPr/>
                    <a:lstStyle/>
                    <a:p>
                      <a:r>
                        <a:rPr lang="en-US" dirty="0"/>
                        <a:t>12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N</a:t>
                      </a:r>
                    </a:p>
                  </a:txBody>
                  <a:tcPr/>
                </a:tc>
                <a:extLst>
                  <a:ext uri="{0D108BD9-81ED-4DB2-BD59-A6C34878D82A}">
                    <a16:rowId xmlns:a16="http://schemas.microsoft.com/office/drawing/2014/main" val="1823648683"/>
                  </a:ext>
                </a:extLst>
              </a:tr>
              <a:tr h="370840">
                <a:tc>
                  <a:txBody>
                    <a:bodyPr/>
                    <a:lstStyle/>
                    <a:p>
                      <a:r>
                        <a:rPr lang="en-US" dirty="0"/>
                        <a:t>34</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14042765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43</a:t>
                      </a:r>
                    </a:p>
                  </a:txBody>
                  <a:tcPr/>
                </a:tc>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r>
                        <a:rPr lang="en-US" dirty="0"/>
                        <a:t>Y</a:t>
                      </a:r>
                    </a:p>
                  </a:txBody>
                  <a:tcPr/>
                </a:tc>
                <a:extLst>
                  <a:ext uri="{0D108BD9-81ED-4DB2-BD59-A6C34878D82A}">
                    <a16:rowId xmlns:a16="http://schemas.microsoft.com/office/drawing/2014/main" val="3056079225"/>
                  </a:ext>
                </a:extLst>
              </a:tr>
              <a:tr h="370840">
                <a:tc>
                  <a:txBody>
                    <a:bodyPr/>
                    <a:lstStyle/>
                    <a:p>
                      <a:r>
                        <a:rPr lang="en-US" dirty="0"/>
                        <a:t>13</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N</a:t>
                      </a:r>
                    </a:p>
                  </a:txBody>
                  <a:tcPr/>
                </a:tc>
                <a:extLst>
                  <a:ext uri="{0D108BD9-81ED-4DB2-BD59-A6C34878D82A}">
                    <a16:rowId xmlns:a16="http://schemas.microsoft.com/office/drawing/2014/main" val="2088183006"/>
                  </a:ext>
                </a:extLst>
              </a:tr>
            </a:tbl>
          </a:graphicData>
        </a:graphic>
      </p:graphicFrame>
      <p:sp>
        <p:nvSpPr>
          <p:cNvPr id="20" name="Rectangle 19">
            <a:extLst>
              <a:ext uri="{FF2B5EF4-FFF2-40B4-BE49-F238E27FC236}">
                <a16:creationId xmlns:a16="http://schemas.microsoft.com/office/drawing/2014/main" id="{E73AFBD3-F907-7F42-A92A-ECACEAE2EAD1}"/>
              </a:ext>
            </a:extLst>
          </p:cNvPr>
          <p:cNvSpPr/>
          <p:nvPr/>
        </p:nvSpPr>
        <p:spPr>
          <a:xfrm>
            <a:off x="330200" y="1300163"/>
            <a:ext cx="11642725" cy="150018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8B55DC-44EC-1042-A8A5-3D6963704DA5}"/>
              </a:ext>
            </a:extLst>
          </p:cNvPr>
          <p:cNvSpPr/>
          <p:nvPr/>
        </p:nvSpPr>
        <p:spPr>
          <a:xfrm>
            <a:off x="330200" y="2757011"/>
            <a:ext cx="11642725" cy="885031"/>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BD9CB51-1296-3645-88D0-CF02C49D1FB0}"/>
              </a:ext>
            </a:extLst>
          </p:cNvPr>
          <p:cNvSpPr txBox="1"/>
          <p:nvPr/>
        </p:nvSpPr>
        <p:spPr>
          <a:xfrm>
            <a:off x="431800" y="3896043"/>
            <a:ext cx="1469248" cy="369332"/>
          </a:xfrm>
          <a:prstGeom prst="rect">
            <a:avLst/>
          </a:prstGeom>
          <a:noFill/>
        </p:spPr>
        <p:txBody>
          <a:bodyPr wrap="none" rtlCol="0">
            <a:spAutoFit/>
          </a:bodyPr>
          <a:lstStyle/>
          <a:p>
            <a:r>
              <a:rPr lang="en-US" dirty="0"/>
              <a:t>Training Data</a:t>
            </a:r>
          </a:p>
        </p:txBody>
      </p:sp>
      <p:sp>
        <p:nvSpPr>
          <p:cNvPr id="23" name="TextBox 22">
            <a:extLst>
              <a:ext uri="{FF2B5EF4-FFF2-40B4-BE49-F238E27FC236}">
                <a16:creationId xmlns:a16="http://schemas.microsoft.com/office/drawing/2014/main" id="{C5923091-6C23-4C47-8727-4A2FE2F13801}"/>
              </a:ext>
            </a:extLst>
          </p:cNvPr>
          <p:cNvSpPr txBox="1"/>
          <p:nvPr/>
        </p:nvSpPr>
        <p:spPr>
          <a:xfrm>
            <a:off x="431800" y="4519376"/>
            <a:ext cx="1101007" cy="369332"/>
          </a:xfrm>
          <a:prstGeom prst="rect">
            <a:avLst/>
          </a:prstGeom>
          <a:noFill/>
        </p:spPr>
        <p:txBody>
          <a:bodyPr wrap="none" rtlCol="0">
            <a:spAutoFit/>
          </a:bodyPr>
          <a:lstStyle/>
          <a:p>
            <a:r>
              <a:rPr lang="en-US" dirty="0"/>
              <a:t>Test Data</a:t>
            </a:r>
          </a:p>
        </p:txBody>
      </p:sp>
      <p:cxnSp>
        <p:nvCxnSpPr>
          <p:cNvPr id="25" name="Elbow Connector 24">
            <a:extLst>
              <a:ext uri="{FF2B5EF4-FFF2-40B4-BE49-F238E27FC236}">
                <a16:creationId xmlns:a16="http://schemas.microsoft.com/office/drawing/2014/main" id="{3A83CB03-65CC-DF46-8715-1D096272E3DF}"/>
              </a:ext>
            </a:extLst>
          </p:cNvPr>
          <p:cNvCxnSpPr>
            <a:cxnSpLocks/>
            <a:stCxn id="20" idx="1"/>
            <a:endCxn id="22" idx="1"/>
          </p:cNvCxnSpPr>
          <p:nvPr/>
        </p:nvCxnSpPr>
        <p:spPr>
          <a:xfrm rot="10800000" flipH="1" flipV="1">
            <a:off x="330200" y="2050257"/>
            <a:ext cx="101600" cy="2030452"/>
          </a:xfrm>
          <a:prstGeom prst="bentConnector3">
            <a:avLst>
              <a:gd name="adj1" fmla="val -225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88A60C3-CBAA-BB42-A598-B34B10DDD95D}"/>
              </a:ext>
            </a:extLst>
          </p:cNvPr>
          <p:cNvCxnSpPr>
            <a:cxnSpLocks/>
            <a:stCxn id="23" idx="1"/>
            <a:endCxn id="21" idx="1"/>
          </p:cNvCxnSpPr>
          <p:nvPr/>
        </p:nvCxnSpPr>
        <p:spPr>
          <a:xfrm rot="10800000">
            <a:off x="330200" y="3199528"/>
            <a:ext cx="101600" cy="1504515"/>
          </a:xfrm>
          <a:prstGeom prst="bentConnector3">
            <a:avLst>
              <a:gd name="adj1" fmla="val 226562"/>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F6DEF9-138B-DD4E-8D9B-F3740C04B3C1}"/>
              </a:ext>
            </a:extLst>
          </p:cNvPr>
          <p:cNvSpPr txBox="1"/>
          <p:nvPr/>
        </p:nvSpPr>
        <p:spPr>
          <a:xfrm>
            <a:off x="5300663" y="4348796"/>
            <a:ext cx="3305713" cy="369332"/>
          </a:xfrm>
          <a:prstGeom prst="rect">
            <a:avLst/>
          </a:prstGeom>
          <a:noFill/>
        </p:spPr>
        <p:txBody>
          <a:bodyPr wrap="none" rtlCol="0">
            <a:spAutoFit/>
          </a:bodyPr>
          <a:lstStyle/>
          <a:p>
            <a:r>
              <a:rPr lang="en-US" dirty="0"/>
              <a:t>Common Splits: 70/30 – 80/20</a:t>
            </a:r>
          </a:p>
        </p:txBody>
      </p:sp>
      <p:sp>
        <p:nvSpPr>
          <p:cNvPr id="35" name="TextBox 34">
            <a:extLst>
              <a:ext uri="{FF2B5EF4-FFF2-40B4-BE49-F238E27FC236}">
                <a16:creationId xmlns:a16="http://schemas.microsoft.com/office/drawing/2014/main" id="{BA34295F-EFB2-E649-8AEC-E782E0097599}"/>
              </a:ext>
            </a:extLst>
          </p:cNvPr>
          <p:cNvSpPr txBox="1"/>
          <p:nvPr/>
        </p:nvSpPr>
        <p:spPr>
          <a:xfrm>
            <a:off x="5301532" y="4933953"/>
            <a:ext cx="2374368" cy="369332"/>
          </a:xfrm>
          <a:prstGeom prst="rect">
            <a:avLst/>
          </a:prstGeom>
          <a:noFill/>
        </p:spPr>
        <p:txBody>
          <a:bodyPr wrap="none" rtlCol="0">
            <a:spAutoFit/>
          </a:bodyPr>
          <a:lstStyle/>
          <a:p>
            <a:r>
              <a:rPr lang="en-US" dirty="0"/>
              <a:t>Should be randomized</a:t>
            </a:r>
          </a:p>
        </p:txBody>
      </p:sp>
    </p:spTree>
    <p:extLst>
      <p:ext uri="{BB962C8B-B14F-4D97-AF65-F5344CB8AC3E}">
        <p14:creationId xmlns:p14="http://schemas.microsoft.com/office/powerpoint/2010/main" val="21720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25F8-4B28-B44E-8191-1BED0F9F3CDB}"/>
              </a:ext>
            </a:extLst>
          </p:cNvPr>
          <p:cNvSpPr>
            <a:spLocks noGrp="1"/>
          </p:cNvSpPr>
          <p:nvPr>
            <p:ph type="title"/>
          </p:nvPr>
        </p:nvSpPr>
        <p:spPr/>
        <p:txBody>
          <a:bodyPr/>
          <a:lstStyle/>
          <a:p>
            <a:r>
              <a:rPr lang="en-US" dirty="0"/>
              <a:t>How much data do I need?</a:t>
            </a:r>
          </a:p>
        </p:txBody>
      </p:sp>
      <p:sp>
        <p:nvSpPr>
          <p:cNvPr id="3" name="Content Placeholder 2">
            <a:extLst>
              <a:ext uri="{FF2B5EF4-FFF2-40B4-BE49-F238E27FC236}">
                <a16:creationId xmlns:a16="http://schemas.microsoft.com/office/drawing/2014/main" id="{D87AE2F0-7723-E143-B228-57DDD41D46A9}"/>
              </a:ext>
            </a:extLst>
          </p:cNvPr>
          <p:cNvSpPr>
            <a:spLocks noGrp="1"/>
          </p:cNvSpPr>
          <p:nvPr>
            <p:ph idx="1"/>
          </p:nvPr>
        </p:nvSpPr>
        <p:spPr/>
        <p:txBody>
          <a:bodyPr/>
          <a:lstStyle/>
          <a:p>
            <a:r>
              <a:rPr lang="en-US" dirty="0"/>
              <a:t>Quantity - Minimum of 10X number of records as features</a:t>
            </a:r>
          </a:p>
          <a:p>
            <a:pPr lvl="1"/>
            <a:r>
              <a:rPr lang="en-US" dirty="0"/>
              <a:t>However, as number of features increases the number of possible combinations of independent variables increases exponentially</a:t>
            </a:r>
          </a:p>
          <a:p>
            <a:r>
              <a:rPr lang="en-US" dirty="0"/>
              <a:t>Diversity - Ideal to have one record for every combination of independent variables</a:t>
            </a:r>
          </a:p>
          <a:p>
            <a:pPr lvl="1"/>
            <a:r>
              <a:rPr lang="en-US" dirty="0"/>
              <a:t>More combinations of independent variables -  the more effective it will be in predicting the dependent variable</a:t>
            </a:r>
          </a:p>
          <a:p>
            <a:r>
              <a:rPr lang="en-US" dirty="0"/>
              <a:t>Type of algorithm impacts the ideal minimum amount of data</a:t>
            </a:r>
          </a:p>
        </p:txBody>
      </p:sp>
    </p:spTree>
    <p:extLst>
      <p:ext uri="{BB962C8B-B14F-4D97-AF65-F5344CB8AC3E}">
        <p14:creationId xmlns:p14="http://schemas.microsoft.com/office/powerpoint/2010/main" val="204769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DB33-23D9-8D42-9BBD-CCEB5160EBFB}"/>
              </a:ext>
            </a:extLst>
          </p:cNvPr>
          <p:cNvSpPr>
            <a:spLocks noGrp="1"/>
          </p:cNvSpPr>
          <p:nvPr>
            <p:ph type="title"/>
          </p:nvPr>
        </p:nvSpPr>
        <p:spPr/>
        <p:txBody>
          <a:bodyPr/>
          <a:lstStyle/>
          <a:p>
            <a:r>
              <a:rPr lang="en-US" dirty="0"/>
              <a:t>Underfitting vs Overfitting</a:t>
            </a:r>
          </a:p>
        </p:txBody>
      </p:sp>
      <p:sp>
        <p:nvSpPr>
          <p:cNvPr id="4" name="Rectangle 3">
            <a:extLst>
              <a:ext uri="{FF2B5EF4-FFF2-40B4-BE49-F238E27FC236}">
                <a16:creationId xmlns:a16="http://schemas.microsoft.com/office/drawing/2014/main" id="{1662AA6C-789B-9D44-A8EB-78236AF9C06E}"/>
              </a:ext>
            </a:extLst>
          </p:cNvPr>
          <p:cNvSpPr/>
          <p:nvPr/>
        </p:nvSpPr>
        <p:spPr>
          <a:xfrm>
            <a:off x="628650" y="1443038"/>
            <a:ext cx="4957763" cy="417195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Overfitting – The model has been made so specific that it is very good at predicting the test data but little else </a:t>
            </a:r>
          </a:p>
        </p:txBody>
      </p:sp>
      <p:sp>
        <p:nvSpPr>
          <p:cNvPr id="5" name="Rectangle 4">
            <a:extLst>
              <a:ext uri="{FF2B5EF4-FFF2-40B4-BE49-F238E27FC236}">
                <a16:creationId xmlns:a16="http://schemas.microsoft.com/office/drawing/2014/main" id="{AC3FA82A-EB7D-2842-8B77-F142C2605430}"/>
              </a:ext>
            </a:extLst>
          </p:cNvPr>
          <p:cNvSpPr/>
          <p:nvPr/>
        </p:nvSpPr>
        <p:spPr>
          <a:xfrm>
            <a:off x="6605587" y="1443038"/>
            <a:ext cx="4957763" cy="417195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Underfitting – The model is so general that it has difficulty in even accurately predicting the test data</a:t>
            </a:r>
          </a:p>
        </p:txBody>
      </p:sp>
    </p:spTree>
    <p:extLst>
      <p:ext uri="{BB962C8B-B14F-4D97-AF65-F5344CB8AC3E}">
        <p14:creationId xmlns:p14="http://schemas.microsoft.com/office/powerpoint/2010/main" val="198641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Reminder, this is the process</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446265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A352-E5C1-B246-A2BD-4FEF39BC7E15}"/>
              </a:ext>
            </a:extLst>
          </p:cNvPr>
          <p:cNvSpPr>
            <a:spLocks noGrp="1"/>
          </p:cNvSpPr>
          <p:nvPr>
            <p:ph type="title"/>
          </p:nvPr>
        </p:nvSpPr>
        <p:spPr/>
        <p:txBody>
          <a:bodyPr/>
          <a:lstStyle/>
          <a:p>
            <a:r>
              <a:rPr lang="en-US" dirty="0"/>
              <a:t>Homework Readings</a:t>
            </a:r>
          </a:p>
        </p:txBody>
      </p:sp>
      <p:sp>
        <p:nvSpPr>
          <p:cNvPr id="3" name="Content Placeholder 2">
            <a:extLst>
              <a:ext uri="{FF2B5EF4-FFF2-40B4-BE49-F238E27FC236}">
                <a16:creationId xmlns:a16="http://schemas.microsoft.com/office/drawing/2014/main" id="{88A38BF3-CB2F-D54F-B84A-E7A2CA5E689B}"/>
              </a:ext>
            </a:extLst>
          </p:cNvPr>
          <p:cNvSpPr>
            <a:spLocks noGrp="1"/>
          </p:cNvSpPr>
          <p:nvPr>
            <p:ph idx="1"/>
          </p:nvPr>
        </p:nvSpPr>
        <p:spPr/>
        <p:txBody>
          <a:bodyPr/>
          <a:lstStyle/>
          <a:p>
            <a:r>
              <a:rPr lang="en-US" dirty="0"/>
              <a:t>Readings:</a:t>
            </a:r>
          </a:p>
          <a:p>
            <a:pPr lvl="1"/>
            <a:r>
              <a:rPr lang="en-US" dirty="0">
                <a:hlinkClick r:id="rId2"/>
              </a:rPr>
              <a:t>http://www.r2d3.us/visual-intro-to-machine-learning-part-1/ </a:t>
            </a:r>
            <a:endParaRPr lang="en-US" dirty="0"/>
          </a:p>
          <a:p>
            <a:pPr lvl="1"/>
            <a:r>
              <a:rPr lang="en-US" dirty="0">
                <a:hlinkClick r:id="rId3"/>
              </a:rPr>
              <a:t>http://www.r2d3.us/visual-intro-to-machine-learning-part-2/</a:t>
            </a:r>
            <a:endParaRPr lang="en-US" dirty="0"/>
          </a:p>
          <a:p>
            <a:pPr lvl="1"/>
            <a:r>
              <a:rPr lang="en-US" dirty="0">
                <a:hlinkClick r:id="rId4"/>
              </a:rPr>
              <a:t>https://docs.microsoft.com/en-us/azure/cognitive-services/custom-vision-service/getting-started-build-a-classifier</a:t>
            </a:r>
            <a:endParaRPr lang="en-US" dirty="0"/>
          </a:p>
          <a:p>
            <a:pPr lvl="1"/>
            <a:r>
              <a:rPr lang="en-US" dirty="0">
                <a:hlinkClick r:id="rId5"/>
              </a:rPr>
              <a:t>https://docs.microsoft.com/en-us/azure/cognitive-services/custom-vision-service/test-your-model</a:t>
            </a:r>
            <a:endParaRPr lang="en-US" dirty="0"/>
          </a:p>
          <a:p>
            <a:pPr lvl="1"/>
            <a:r>
              <a:rPr lang="en-US" dirty="0">
                <a:hlinkClick r:id="rId6"/>
              </a:rPr>
              <a:t>https://docs.microsoft.com/en-us/azure/cognitive-services/custom-vision-service/getting-started-improving-your-classifier</a:t>
            </a:r>
            <a:endParaRPr lang="en-US" dirty="0"/>
          </a:p>
          <a:p>
            <a:pPr lvl="1"/>
            <a:r>
              <a:rPr lang="en-US" dirty="0">
                <a:hlinkClick r:id="rId7"/>
              </a:rPr>
              <a:t>https://docs.microsoft.com/en-us/azure/cognitive-services/custom-vision-service/use-prediction-api</a:t>
            </a:r>
            <a:endParaRPr lang="en-US" dirty="0"/>
          </a:p>
        </p:txBody>
      </p:sp>
    </p:spTree>
    <p:extLst>
      <p:ext uri="{BB962C8B-B14F-4D97-AF65-F5344CB8AC3E}">
        <p14:creationId xmlns:p14="http://schemas.microsoft.com/office/powerpoint/2010/main" val="3451065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A1E1B-9A2E-6141-8C2E-6D68548C0B7B}"/>
              </a:ext>
            </a:extLst>
          </p:cNvPr>
          <p:cNvSpPr>
            <a:spLocks noGrp="1"/>
          </p:cNvSpPr>
          <p:nvPr>
            <p:ph type="title"/>
          </p:nvPr>
        </p:nvSpPr>
        <p:spPr/>
        <p:txBody>
          <a:bodyPr/>
          <a:lstStyle/>
          <a:p>
            <a:r>
              <a:rPr lang="en-US" dirty="0"/>
              <a:t>Homework project</a:t>
            </a:r>
          </a:p>
        </p:txBody>
      </p:sp>
      <p:sp>
        <p:nvSpPr>
          <p:cNvPr id="3" name="Content Placeholder 2">
            <a:extLst>
              <a:ext uri="{FF2B5EF4-FFF2-40B4-BE49-F238E27FC236}">
                <a16:creationId xmlns:a16="http://schemas.microsoft.com/office/drawing/2014/main" id="{28FF6DF1-2752-CA45-A372-1C0399C923F8}"/>
              </a:ext>
            </a:extLst>
          </p:cNvPr>
          <p:cNvSpPr>
            <a:spLocks noGrp="1"/>
          </p:cNvSpPr>
          <p:nvPr>
            <p:ph idx="1"/>
          </p:nvPr>
        </p:nvSpPr>
        <p:spPr/>
        <p:txBody>
          <a:bodyPr/>
          <a:lstStyle/>
          <a:p>
            <a:r>
              <a:rPr lang="en-US" dirty="0"/>
              <a:t>Create a custom vision service</a:t>
            </a:r>
          </a:p>
          <a:p>
            <a:pPr lvl="1"/>
            <a:r>
              <a:rPr lang="en-US" dirty="0"/>
              <a:t>Create a custom vision service in Azure</a:t>
            </a:r>
          </a:p>
          <a:p>
            <a:pPr lvl="1"/>
            <a:r>
              <a:rPr lang="en-US" dirty="0"/>
              <a:t>Gather a set of images to classify something. Cats and dogs, different types of trees, etc.</a:t>
            </a:r>
          </a:p>
          <a:p>
            <a:pPr lvl="1"/>
            <a:r>
              <a:rPr lang="en-US" dirty="0"/>
              <a:t>Train your model</a:t>
            </a:r>
          </a:p>
          <a:p>
            <a:pPr lvl="1"/>
            <a:r>
              <a:rPr lang="en-US" dirty="0"/>
              <a:t>Test your model</a:t>
            </a:r>
          </a:p>
          <a:p>
            <a:pPr lvl="1"/>
            <a:r>
              <a:rPr lang="en-US" dirty="0"/>
              <a:t>Deploy your model</a:t>
            </a:r>
          </a:p>
          <a:p>
            <a:pPr lvl="1"/>
            <a:r>
              <a:rPr lang="en-US" dirty="0"/>
              <a:t>Send me the API information and what your classifier tests</a:t>
            </a:r>
          </a:p>
          <a:p>
            <a:endParaRPr lang="en-US" dirty="0"/>
          </a:p>
        </p:txBody>
      </p:sp>
    </p:spTree>
    <p:extLst>
      <p:ext uri="{BB962C8B-B14F-4D97-AF65-F5344CB8AC3E}">
        <p14:creationId xmlns:p14="http://schemas.microsoft.com/office/powerpoint/2010/main" val="188488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82B9-8757-FE44-8DF5-B17ED2051C6C}"/>
              </a:ext>
            </a:extLst>
          </p:cNvPr>
          <p:cNvSpPr>
            <a:spLocks noGrp="1"/>
          </p:cNvSpPr>
          <p:nvPr>
            <p:ph type="title"/>
          </p:nvPr>
        </p:nvSpPr>
        <p:spPr/>
        <p:txBody>
          <a:bodyPr/>
          <a:lstStyle/>
          <a:p>
            <a:r>
              <a:rPr lang="en-US" dirty="0"/>
              <a:t>Week 1</a:t>
            </a:r>
          </a:p>
        </p:txBody>
      </p:sp>
      <p:sp>
        <p:nvSpPr>
          <p:cNvPr id="3" name="Content Placeholder 2">
            <a:extLst>
              <a:ext uri="{FF2B5EF4-FFF2-40B4-BE49-F238E27FC236}">
                <a16:creationId xmlns:a16="http://schemas.microsoft.com/office/drawing/2014/main" id="{9FCEC121-D639-B945-AE3D-096059905124}"/>
              </a:ext>
            </a:extLst>
          </p:cNvPr>
          <p:cNvSpPr>
            <a:spLocks noGrp="1"/>
          </p:cNvSpPr>
          <p:nvPr>
            <p:ph idx="1"/>
          </p:nvPr>
        </p:nvSpPr>
        <p:spPr/>
        <p:txBody>
          <a:bodyPr/>
          <a:lstStyle/>
          <a:p>
            <a:r>
              <a:rPr lang="en-US" dirty="0"/>
              <a:t>Different between AI and ML</a:t>
            </a:r>
          </a:p>
          <a:p>
            <a:r>
              <a:rPr lang="en-US" dirty="0"/>
              <a:t>PAAS and Custom ML</a:t>
            </a:r>
          </a:p>
          <a:p>
            <a:r>
              <a:rPr lang="en-US" dirty="0"/>
              <a:t>Machine Learning workflow</a:t>
            </a:r>
          </a:p>
          <a:p>
            <a:r>
              <a:rPr lang="en-US" dirty="0"/>
              <a:t>What is available from Watson, Azure and AWS</a:t>
            </a:r>
          </a:p>
          <a:p>
            <a:r>
              <a:rPr lang="en-US" dirty="0"/>
              <a:t>Week 1 readings and assignment</a:t>
            </a:r>
          </a:p>
        </p:txBody>
      </p:sp>
    </p:spTree>
    <p:extLst>
      <p:ext uri="{BB962C8B-B14F-4D97-AF65-F5344CB8AC3E}">
        <p14:creationId xmlns:p14="http://schemas.microsoft.com/office/powerpoint/2010/main" val="376221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C14F-819B-7443-A277-4BD45C9F492D}"/>
              </a:ext>
            </a:extLst>
          </p:cNvPr>
          <p:cNvSpPr>
            <a:spLocks noGrp="1"/>
          </p:cNvSpPr>
          <p:nvPr>
            <p:ph type="title"/>
          </p:nvPr>
        </p:nvSpPr>
        <p:spPr/>
        <p:txBody>
          <a:bodyPr/>
          <a:lstStyle/>
          <a:p>
            <a:r>
              <a:rPr lang="en-US" dirty="0"/>
              <a:t>Week 2 - Azure</a:t>
            </a:r>
          </a:p>
        </p:txBody>
      </p:sp>
      <p:sp>
        <p:nvSpPr>
          <p:cNvPr id="3" name="Content Placeholder 2">
            <a:extLst>
              <a:ext uri="{FF2B5EF4-FFF2-40B4-BE49-F238E27FC236}">
                <a16:creationId xmlns:a16="http://schemas.microsoft.com/office/drawing/2014/main" id="{AB9B4AD4-D889-7944-879A-8F3FC01DCEFA}"/>
              </a:ext>
            </a:extLst>
          </p:cNvPr>
          <p:cNvSpPr>
            <a:spLocks noGrp="1"/>
          </p:cNvSpPr>
          <p:nvPr>
            <p:ph idx="1"/>
          </p:nvPr>
        </p:nvSpPr>
        <p:spPr/>
        <p:txBody>
          <a:bodyPr/>
          <a:lstStyle/>
          <a:p>
            <a:r>
              <a:rPr lang="en-US" dirty="0"/>
              <a:t>What services does Azure provide</a:t>
            </a:r>
          </a:p>
          <a:p>
            <a:r>
              <a:rPr lang="en-US" dirty="0"/>
              <a:t>Cognitive Services</a:t>
            </a:r>
          </a:p>
          <a:p>
            <a:pPr lvl="1"/>
            <a:r>
              <a:rPr lang="en-US" dirty="0"/>
              <a:t>LUIS</a:t>
            </a:r>
          </a:p>
          <a:p>
            <a:pPr lvl="1"/>
            <a:r>
              <a:rPr lang="en-US" dirty="0"/>
              <a:t>Facial Recognition</a:t>
            </a:r>
          </a:p>
          <a:p>
            <a:pPr lvl="1"/>
            <a:r>
              <a:rPr lang="en-US" dirty="0" err="1"/>
              <a:t>QnAMaker</a:t>
            </a:r>
            <a:endParaRPr lang="en-US" dirty="0"/>
          </a:p>
          <a:p>
            <a:pPr lvl="1"/>
            <a:r>
              <a:rPr lang="en-US" dirty="0"/>
              <a:t>Anomaly Detector</a:t>
            </a:r>
          </a:p>
          <a:p>
            <a:r>
              <a:rPr lang="en-US" dirty="0"/>
              <a:t>Week 2 readings and assignment</a:t>
            </a:r>
          </a:p>
          <a:p>
            <a:endParaRPr lang="en-US" dirty="0"/>
          </a:p>
        </p:txBody>
      </p:sp>
    </p:spTree>
    <p:extLst>
      <p:ext uri="{BB962C8B-B14F-4D97-AF65-F5344CB8AC3E}">
        <p14:creationId xmlns:p14="http://schemas.microsoft.com/office/powerpoint/2010/main" val="348610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DDC6-3697-B446-9D97-E81E75732C03}"/>
              </a:ext>
            </a:extLst>
          </p:cNvPr>
          <p:cNvSpPr>
            <a:spLocks noGrp="1"/>
          </p:cNvSpPr>
          <p:nvPr>
            <p:ph type="title"/>
          </p:nvPr>
        </p:nvSpPr>
        <p:spPr/>
        <p:txBody>
          <a:bodyPr/>
          <a:lstStyle/>
          <a:p>
            <a:r>
              <a:rPr lang="en-US" dirty="0"/>
              <a:t>Week 3 - AWS</a:t>
            </a:r>
          </a:p>
        </p:txBody>
      </p:sp>
      <p:sp>
        <p:nvSpPr>
          <p:cNvPr id="3" name="Content Placeholder 2">
            <a:extLst>
              <a:ext uri="{FF2B5EF4-FFF2-40B4-BE49-F238E27FC236}">
                <a16:creationId xmlns:a16="http://schemas.microsoft.com/office/drawing/2014/main" id="{EFA311BD-2136-C140-A4B5-85EACE64C48E}"/>
              </a:ext>
            </a:extLst>
          </p:cNvPr>
          <p:cNvSpPr>
            <a:spLocks noGrp="1"/>
          </p:cNvSpPr>
          <p:nvPr>
            <p:ph idx="1"/>
          </p:nvPr>
        </p:nvSpPr>
        <p:spPr/>
        <p:txBody>
          <a:bodyPr/>
          <a:lstStyle/>
          <a:p>
            <a:r>
              <a:rPr lang="en-US" dirty="0"/>
              <a:t>What services does AWS provide?</a:t>
            </a:r>
          </a:p>
          <a:p>
            <a:r>
              <a:rPr lang="en-US" dirty="0"/>
              <a:t>AI Series</a:t>
            </a:r>
          </a:p>
          <a:p>
            <a:pPr lvl="1"/>
            <a:r>
              <a:rPr lang="en-US" dirty="0"/>
              <a:t>Recommendations</a:t>
            </a:r>
          </a:p>
          <a:p>
            <a:pPr lvl="1"/>
            <a:r>
              <a:rPr lang="en-US" dirty="0"/>
              <a:t>Forecasting</a:t>
            </a:r>
          </a:p>
          <a:p>
            <a:pPr lvl="1"/>
            <a:r>
              <a:rPr lang="en-US" dirty="0"/>
              <a:t>Fraud Detection</a:t>
            </a:r>
          </a:p>
          <a:p>
            <a:pPr lvl="1"/>
            <a:r>
              <a:rPr lang="en-US" dirty="0"/>
              <a:t>Code</a:t>
            </a:r>
          </a:p>
          <a:p>
            <a:r>
              <a:rPr lang="en-US" dirty="0"/>
              <a:t>Week 3 readings and assignment</a:t>
            </a:r>
          </a:p>
          <a:p>
            <a:endParaRPr lang="en-US" dirty="0"/>
          </a:p>
        </p:txBody>
      </p:sp>
    </p:spTree>
    <p:extLst>
      <p:ext uri="{BB962C8B-B14F-4D97-AF65-F5344CB8AC3E}">
        <p14:creationId xmlns:p14="http://schemas.microsoft.com/office/powerpoint/2010/main" val="88050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2570-2677-974D-906E-D36C7C6E2745}"/>
              </a:ext>
            </a:extLst>
          </p:cNvPr>
          <p:cNvSpPr>
            <a:spLocks noGrp="1"/>
          </p:cNvSpPr>
          <p:nvPr>
            <p:ph type="title"/>
          </p:nvPr>
        </p:nvSpPr>
        <p:spPr/>
        <p:txBody>
          <a:bodyPr/>
          <a:lstStyle/>
          <a:p>
            <a:r>
              <a:rPr lang="en-US" dirty="0"/>
              <a:t>Week 4 – IBM Watson</a:t>
            </a:r>
          </a:p>
        </p:txBody>
      </p:sp>
      <p:sp>
        <p:nvSpPr>
          <p:cNvPr id="3" name="Content Placeholder 2">
            <a:extLst>
              <a:ext uri="{FF2B5EF4-FFF2-40B4-BE49-F238E27FC236}">
                <a16:creationId xmlns:a16="http://schemas.microsoft.com/office/drawing/2014/main" id="{2FF0E5E4-D0BD-DF41-AB69-285B53A2E4C8}"/>
              </a:ext>
            </a:extLst>
          </p:cNvPr>
          <p:cNvSpPr>
            <a:spLocks noGrp="1"/>
          </p:cNvSpPr>
          <p:nvPr>
            <p:ph idx="1"/>
          </p:nvPr>
        </p:nvSpPr>
        <p:spPr/>
        <p:txBody>
          <a:bodyPr/>
          <a:lstStyle/>
          <a:p>
            <a:r>
              <a:rPr lang="en-US" dirty="0"/>
              <a:t>What services does IBM Watson provide?</a:t>
            </a:r>
          </a:p>
          <a:p>
            <a:r>
              <a:rPr lang="en-US" dirty="0"/>
              <a:t>Watson Applications</a:t>
            </a:r>
          </a:p>
          <a:p>
            <a:pPr lvl="1"/>
            <a:r>
              <a:rPr lang="en-US" dirty="0"/>
              <a:t>Watson Discovery</a:t>
            </a:r>
          </a:p>
          <a:p>
            <a:pPr lvl="1"/>
            <a:r>
              <a:rPr lang="en-US" dirty="0"/>
              <a:t>Watson Personality Insights</a:t>
            </a:r>
          </a:p>
          <a:p>
            <a:pPr lvl="1"/>
            <a:r>
              <a:rPr lang="en-US" dirty="0"/>
              <a:t>Watson Knowledge Studio</a:t>
            </a:r>
          </a:p>
          <a:p>
            <a:pPr lvl="1"/>
            <a:r>
              <a:rPr lang="en-US" dirty="0"/>
              <a:t>Watson API Kit</a:t>
            </a:r>
          </a:p>
          <a:p>
            <a:r>
              <a:rPr lang="en-US" dirty="0"/>
              <a:t>Week 4 readings and assignment</a:t>
            </a:r>
          </a:p>
        </p:txBody>
      </p:sp>
    </p:spTree>
    <p:extLst>
      <p:ext uri="{BB962C8B-B14F-4D97-AF65-F5344CB8AC3E}">
        <p14:creationId xmlns:p14="http://schemas.microsoft.com/office/powerpoint/2010/main" val="50089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859A-DB8B-054E-9E22-6458D25AE11D}"/>
              </a:ext>
            </a:extLst>
          </p:cNvPr>
          <p:cNvSpPr>
            <a:spLocks noGrp="1"/>
          </p:cNvSpPr>
          <p:nvPr>
            <p:ph type="title"/>
          </p:nvPr>
        </p:nvSpPr>
        <p:spPr>
          <a:xfrm>
            <a:off x="432154" y="252693"/>
            <a:ext cx="11430000" cy="510895"/>
          </a:xfrm>
        </p:spPr>
        <p:txBody>
          <a:bodyPr/>
          <a:lstStyle/>
          <a:p>
            <a:r>
              <a:rPr lang="en-US" dirty="0"/>
              <a:t>Week 5 – Capstone – Building a BOT</a:t>
            </a:r>
          </a:p>
        </p:txBody>
      </p:sp>
      <p:sp>
        <p:nvSpPr>
          <p:cNvPr id="3" name="Content Placeholder 2">
            <a:extLst>
              <a:ext uri="{FF2B5EF4-FFF2-40B4-BE49-F238E27FC236}">
                <a16:creationId xmlns:a16="http://schemas.microsoft.com/office/drawing/2014/main" id="{E09A19EE-5CDE-F242-84B2-CA5460EDAFB6}"/>
              </a:ext>
            </a:extLst>
          </p:cNvPr>
          <p:cNvSpPr>
            <a:spLocks noGrp="1"/>
          </p:cNvSpPr>
          <p:nvPr>
            <p:ph idx="1"/>
          </p:nvPr>
        </p:nvSpPr>
        <p:spPr/>
        <p:txBody>
          <a:bodyPr/>
          <a:lstStyle/>
          <a:p>
            <a:r>
              <a:rPr lang="en-US" dirty="0"/>
              <a:t>BOT possibilities</a:t>
            </a:r>
          </a:p>
          <a:p>
            <a:pPr lvl="1"/>
            <a:r>
              <a:rPr lang="en-US" dirty="0"/>
              <a:t>Watson Assistant</a:t>
            </a:r>
          </a:p>
          <a:p>
            <a:pPr lvl="1"/>
            <a:r>
              <a:rPr lang="en-US" dirty="0"/>
              <a:t>AWS Conversational Agents</a:t>
            </a:r>
          </a:p>
          <a:p>
            <a:pPr lvl="1"/>
            <a:r>
              <a:rPr lang="en-US" dirty="0"/>
              <a:t>Azure Web App Bot</a:t>
            </a:r>
          </a:p>
          <a:p>
            <a:r>
              <a:rPr lang="en-US" dirty="0"/>
              <a:t>Deciding on a bot framework</a:t>
            </a:r>
          </a:p>
          <a:p>
            <a:r>
              <a:rPr lang="en-US" dirty="0"/>
              <a:t>Capstone assignment</a:t>
            </a:r>
          </a:p>
          <a:p>
            <a:pPr lvl="1"/>
            <a:endParaRPr lang="en-US" dirty="0"/>
          </a:p>
        </p:txBody>
      </p:sp>
    </p:spTree>
    <p:extLst>
      <p:ext uri="{BB962C8B-B14F-4D97-AF65-F5344CB8AC3E}">
        <p14:creationId xmlns:p14="http://schemas.microsoft.com/office/powerpoint/2010/main" val="107846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12309</TotalTime>
  <Words>1800</Words>
  <Application>Microsoft Macintosh PowerPoint</Application>
  <PresentationFormat>Widescreen</PresentationFormat>
  <Paragraphs>677</Paragraphs>
  <Slides>35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PowerPoint Presentation</vt:lpstr>
      <vt:lpstr>CIMON – IBM AI in space</vt:lpstr>
      <vt:lpstr>Week 1</vt:lpstr>
      <vt:lpstr>Week 2 - Azure</vt:lpstr>
      <vt:lpstr>Week 3 - AWS</vt:lpstr>
      <vt:lpstr>Week 4 – IBM Watson</vt:lpstr>
      <vt:lpstr>Week 5 – Capstone – Building a BOT</vt:lpstr>
      <vt:lpstr>What is Artificial Intelligence?</vt:lpstr>
      <vt:lpstr>Challenges &amp; Weaknesses of AI</vt:lpstr>
      <vt:lpstr>Common Uses in the Enterprise</vt:lpstr>
      <vt:lpstr>PowerPoint Presentation</vt:lpstr>
      <vt:lpstr>Key Terms</vt:lpstr>
      <vt:lpstr>How do we work with a model?</vt:lpstr>
      <vt:lpstr>Required ML Skills for Developers</vt:lpstr>
      <vt:lpstr>Prepare for Ambiguity</vt:lpstr>
      <vt:lpstr>Not All ML Tools are Easy</vt:lpstr>
      <vt:lpstr>PAAS - Machine Learning</vt:lpstr>
      <vt:lpstr>Why do we start with the service offerings?</vt:lpstr>
      <vt:lpstr>Regression vs. Classification</vt:lpstr>
      <vt:lpstr>Demo one – Computer Vision REST API</vt:lpstr>
      <vt:lpstr>Dealing with data</vt:lpstr>
      <vt:lpstr>Data Scrubbing – Feature Selection</vt:lpstr>
      <vt:lpstr>Data Scrubbing – Row Compression</vt:lpstr>
      <vt:lpstr>Data Scrubbing – One-Hot Encoding</vt:lpstr>
      <vt:lpstr>Data Scrubbing –Location One-Hot Encoding</vt:lpstr>
      <vt:lpstr>Data Scrubbing – Binning</vt:lpstr>
      <vt:lpstr>Data Scrubbing – Missing Data</vt:lpstr>
      <vt:lpstr>Splitting Data</vt:lpstr>
      <vt:lpstr>How much data do I need?</vt:lpstr>
      <vt:lpstr>Underfitting vs Overfitting</vt:lpstr>
      <vt:lpstr>PowerPoint Presentation</vt:lpstr>
      <vt:lpstr>Homework Readings</vt:lpstr>
      <vt:lpstr>Homework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68</cp:revision>
  <dcterms:created xsi:type="dcterms:W3CDTF">1601-01-01T00:00:00Z</dcterms:created>
  <dcterms:modified xsi:type="dcterms:W3CDTF">2020-02-18T05:53:09Z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